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1"/>
  </p:notesMasterIdLst>
  <p:sldIdLst>
    <p:sldId id="553" r:id="rId2"/>
    <p:sldId id="573" r:id="rId3"/>
    <p:sldId id="574" r:id="rId4"/>
    <p:sldId id="557" r:id="rId5"/>
    <p:sldId id="558" r:id="rId6"/>
    <p:sldId id="559" r:id="rId7"/>
    <p:sldId id="560" r:id="rId8"/>
    <p:sldId id="575" r:id="rId9"/>
    <p:sldId id="562" r:id="rId10"/>
    <p:sldId id="563" r:id="rId11"/>
    <p:sldId id="576" r:id="rId12"/>
    <p:sldId id="566" r:id="rId13"/>
    <p:sldId id="567" r:id="rId14"/>
    <p:sldId id="568" r:id="rId15"/>
    <p:sldId id="577" r:id="rId16"/>
    <p:sldId id="570" r:id="rId17"/>
    <p:sldId id="571" r:id="rId18"/>
    <p:sldId id="572" r:id="rId19"/>
    <p:sldId id="578" r:id="rId20"/>
  </p:sldIdLst>
  <p:sldSz cx="9144000" cy="5143500" type="screen16x9"/>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8D1"/>
    <a:srgbClr val="004A95"/>
    <a:srgbClr val="FFFFFF"/>
    <a:srgbClr val="F7FCFF"/>
    <a:srgbClr val="E3EEC6"/>
    <a:srgbClr val="E2F6FF"/>
    <a:srgbClr val="F5EBDC"/>
    <a:srgbClr val="F5ECDE"/>
    <a:srgbClr val="BE945E"/>
    <a:srgbClr val="39F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5878" autoAdjust="0"/>
  </p:normalViewPr>
  <p:slideViewPr>
    <p:cSldViewPr>
      <p:cViewPr>
        <p:scale>
          <a:sx n="130" d="100"/>
          <a:sy n="130" d="100"/>
        </p:scale>
        <p:origin x="1120" y="42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安全技术1</c:v>
                </c:pt>
              </c:strCache>
            </c:strRef>
          </c:tx>
          <c:spPr>
            <a:solidFill>
              <a:schemeClr val="accent1"/>
            </a:solidFill>
            <a:ln>
              <a:noFill/>
            </a:ln>
            <a:effectLst/>
          </c:spPr>
          <c:invertIfNegative val="0"/>
          <c:cat>
            <c:strRef>
              <c:f>Sheet1!$A$2:$A$5</c:f>
              <c:strCache>
                <c:ptCount val="4"/>
                <c:pt idx="0">
                  <c:v>Data 1</c:v>
                </c:pt>
                <c:pt idx="1">
                  <c:v>Data 2</c:v>
                </c:pt>
                <c:pt idx="2">
                  <c:v>Data 3 </c:v>
                </c:pt>
                <c:pt idx="3">
                  <c:v>Data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145-4792-90E7-E6043D6006EE}"/>
            </c:ext>
          </c:extLst>
        </c:ser>
        <c:ser>
          <c:idx val="1"/>
          <c:order val="1"/>
          <c:tx>
            <c:strRef>
              <c:f>Sheet1!$C$1</c:f>
              <c:strCache>
                <c:ptCount val="1"/>
                <c:pt idx="0">
                  <c:v>安全技术2</c:v>
                </c:pt>
              </c:strCache>
            </c:strRef>
          </c:tx>
          <c:spPr>
            <a:solidFill>
              <a:schemeClr val="accent2"/>
            </a:solidFill>
            <a:ln>
              <a:noFill/>
            </a:ln>
            <a:effectLst/>
          </c:spPr>
          <c:invertIfNegative val="0"/>
          <c:cat>
            <c:strRef>
              <c:f>Sheet1!$A$2:$A$5</c:f>
              <c:strCache>
                <c:ptCount val="4"/>
                <c:pt idx="0">
                  <c:v>Data 1</c:v>
                </c:pt>
                <c:pt idx="1">
                  <c:v>Data 2</c:v>
                </c:pt>
                <c:pt idx="2">
                  <c:v>Data 3 </c:v>
                </c:pt>
                <c:pt idx="3">
                  <c:v>Data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145-4792-90E7-E6043D6006EE}"/>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Data 1</c:v>
                </c:pt>
                <c:pt idx="1">
                  <c:v>Data 2</c:v>
                </c:pt>
                <c:pt idx="2">
                  <c:v>Data 3 </c:v>
                </c:pt>
                <c:pt idx="3">
                  <c:v>Data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145-4792-90E7-E6043D6006EE}"/>
            </c:ext>
          </c:extLst>
        </c:ser>
        <c:dLbls>
          <c:showLegendKey val="0"/>
          <c:showVal val="0"/>
          <c:showCatName val="0"/>
          <c:showSerName val="0"/>
          <c:showPercent val="0"/>
          <c:showBubbleSize val="0"/>
        </c:dLbls>
        <c:gapWidth val="219"/>
        <c:overlap val="-27"/>
        <c:axId val="322468560"/>
        <c:axId val="322468952"/>
      </c:barChart>
      <c:catAx>
        <c:axId val="32246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22468952"/>
        <c:crosses val="autoZero"/>
        <c:auto val="1"/>
        <c:lblAlgn val="ctr"/>
        <c:lblOffset val="100"/>
        <c:noMultiLvlLbl val="0"/>
      </c:catAx>
      <c:valAx>
        <c:axId val="322468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2246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chemeClr val="accent1"/>
      </a:solid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9/1/22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844330-D65E-433C-A90B-DC730FD555C4}" type="slidenum">
              <a:rPr lang="zh-CN" altLang="en-US" smtClean="0"/>
              <a:t>1</a:t>
            </a:fld>
            <a:endParaRPr lang="zh-CN" altLang="en-US"/>
          </a:p>
        </p:txBody>
      </p:sp>
    </p:spTree>
    <p:extLst>
      <p:ext uri="{BB962C8B-B14F-4D97-AF65-F5344CB8AC3E}">
        <p14:creationId xmlns:p14="http://schemas.microsoft.com/office/powerpoint/2010/main" val="637418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solidFill>
                  <a:prstClr val="black"/>
                </a:solidFill>
                <a:latin typeface="等线" panose="020F0502020204030204"/>
              </a:rPr>
              <a:pPr/>
              <a:t>10</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590667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844330-D65E-433C-A90B-DC730FD555C4}" type="slidenum">
              <a:rPr lang="zh-CN" altLang="en-US" smtClean="0"/>
              <a:t>11</a:t>
            </a:fld>
            <a:endParaRPr lang="zh-CN" altLang="en-US"/>
          </a:p>
        </p:txBody>
      </p:sp>
    </p:spTree>
    <p:extLst>
      <p:ext uri="{BB962C8B-B14F-4D97-AF65-F5344CB8AC3E}">
        <p14:creationId xmlns:p14="http://schemas.microsoft.com/office/powerpoint/2010/main" val="292220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6AE3CC0-6188-452F-BD21-B139A4C0EB5B}" type="slidenum">
              <a:rPr lang="zh-CN" altLang="en-US" smtClean="0">
                <a:solidFill>
                  <a:prstClr val="black"/>
                </a:solidFill>
                <a:latin typeface="等线" panose="020F0502020204030204"/>
              </a:rPr>
              <a:pPr/>
              <a:t>12</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137987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E5CE08-02F9-49C9-BA09-8BF7730E7091}" type="slidenum">
              <a:rPr lang="en-US" smtClean="0">
                <a:solidFill>
                  <a:prstClr val="black"/>
                </a:solidFill>
                <a:latin typeface="等线" panose="020F0502020204030204"/>
              </a:rPr>
              <a:pPr/>
              <a:t>13</a:t>
            </a:fld>
            <a:endParaRPr lang="en-US">
              <a:solidFill>
                <a:prstClr val="black"/>
              </a:solidFill>
              <a:latin typeface="等线" panose="020F0502020204030204"/>
            </a:endParaRPr>
          </a:p>
        </p:txBody>
      </p:sp>
    </p:spTree>
    <p:extLst>
      <p:ext uri="{BB962C8B-B14F-4D97-AF65-F5344CB8AC3E}">
        <p14:creationId xmlns:p14="http://schemas.microsoft.com/office/powerpoint/2010/main" val="801229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5E5CE08-02F9-49C9-BA09-8BF7730E7091}" type="slidenum">
              <a:rPr lang="en-US" smtClean="0">
                <a:solidFill>
                  <a:prstClr val="black"/>
                </a:solidFill>
                <a:latin typeface="等线" panose="020F0502020204030204"/>
              </a:rPr>
              <a:pPr/>
              <a:t>14</a:t>
            </a:fld>
            <a:endParaRPr lang="en-US">
              <a:solidFill>
                <a:prstClr val="black"/>
              </a:solidFill>
              <a:latin typeface="等线" panose="020F0502020204030204"/>
            </a:endParaRPr>
          </a:p>
        </p:txBody>
      </p:sp>
    </p:spTree>
    <p:extLst>
      <p:ext uri="{BB962C8B-B14F-4D97-AF65-F5344CB8AC3E}">
        <p14:creationId xmlns:p14="http://schemas.microsoft.com/office/powerpoint/2010/main" val="389379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844330-D65E-433C-A90B-DC730FD555C4}" type="slidenum">
              <a:rPr lang="zh-CN" altLang="en-US" smtClean="0"/>
              <a:t>15</a:t>
            </a:fld>
            <a:endParaRPr lang="zh-CN" altLang="en-US"/>
          </a:p>
        </p:txBody>
      </p:sp>
    </p:spTree>
    <p:extLst>
      <p:ext uri="{BB962C8B-B14F-4D97-AF65-F5344CB8AC3E}">
        <p14:creationId xmlns:p14="http://schemas.microsoft.com/office/powerpoint/2010/main" val="3037605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latin typeface="等线" panose="020F0502020204030204"/>
              </a:rPr>
              <a:pPr/>
              <a:t>16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914446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solidFill>
                  <a:prstClr val="black"/>
                </a:solidFill>
                <a:latin typeface="等线" panose="020F0502020204030204"/>
              </a:rPr>
              <a:pPr/>
              <a:t>17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849719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E968F0-8132-4257-B6B0-B7DD5443CA74}" type="slidenum">
              <a:rPr lang="zh-CN" altLang="en-US" smtClean="0">
                <a:solidFill>
                  <a:prstClr val="black"/>
                </a:solidFill>
                <a:latin typeface="等线" panose="020F0502020204030204"/>
              </a:rPr>
              <a:pPr/>
              <a:t>18</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200386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844330-D65E-433C-A90B-DC730FD555C4}" type="slidenum">
              <a:rPr lang="zh-CN" altLang="en-US" smtClean="0"/>
              <a:t>19</a:t>
            </a:fld>
            <a:endParaRPr lang="zh-CN" altLang="en-US"/>
          </a:p>
        </p:txBody>
      </p:sp>
    </p:spTree>
    <p:extLst>
      <p:ext uri="{BB962C8B-B14F-4D97-AF65-F5344CB8AC3E}">
        <p14:creationId xmlns:p14="http://schemas.microsoft.com/office/powerpoint/2010/main" val="248672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844330-D65E-433C-A90B-DC730FD555C4}" type="slidenum">
              <a:rPr lang="zh-CN" altLang="en-US" smtClean="0"/>
              <a:t>2</a:t>
            </a:fld>
            <a:endParaRPr lang="zh-CN" altLang="en-US"/>
          </a:p>
        </p:txBody>
      </p:sp>
    </p:spTree>
    <p:extLst>
      <p:ext uri="{BB962C8B-B14F-4D97-AF65-F5344CB8AC3E}">
        <p14:creationId xmlns:p14="http://schemas.microsoft.com/office/powerpoint/2010/main" val="371516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844330-D65E-433C-A90B-DC730FD555C4}" type="slidenum">
              <a:rPr lang="zh-CN" altLang="en-US" smtClean="0"/>
              <a:t>3</a:t>
            </a:fld>
            <a:endParaRPr lang="zh-CN" altLang="en-US"/>
          </a:p>
        </p:txBody>
      </p:sp>
    </p:spTree>
    <p:extLst>
      <p:ext uri="{BB962C8B-B14F-4D97-AF65-F5344CB8AC3E}">
        <p14:creationId xmlns:p14="http://schemas.microsoft.com/office/powerpoint/2010/main" val="40740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6AE3CC0-6188-452F-BD21-B139A4C0EB5B}" type="slidenum">
              <a:rPr lang="zh-CN" altLang="en-US" smtClean="0">
                <a:solidFill>
                  <a:prstClr val="black"/>
                </a:solidFill>
                <a:latin typeface="等线" panose="020F0502020204030204"/>
              </a:rPr>
              <a:pPr/>
              <a:t>4</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50323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0F74671-AE00-41D1-862A-5348A2A91D9A}" type="slidenum">
              <a:rPr lang="zh-CN" altLang="en-US" smtClean="0">
                <a:solidFill>
                  <a:prstClr val="black"/>
                </a:solidFill>
                <a:latin typeface="等线" panose="020F0502020204030204"/>
              </a:rPr>
              <a:pPr/>
              <a:t>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82239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0F74671-AE00-41D1-862A-5348A2A91D9A}" type="slidenum">
              <a:rPr lang="zh-CN" altLang="en-US" smtClean="0">
                <a:solidFill>
                  <a:prstClr val="black"/>
                </a:solidFill>
                <a:latin typeface="等线" panose="020F0502020204030204"/>
              </a:rPr>
              <a:pPr/>
              <a:t>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30349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0F74671-AE00-41D1-862A-5348A2A91D9A}" type="slidenum">
              <a:rPr lang="zh-CN" altLang="en-US" smtClean="0">
                <a:solidFill>
                  <a:prstClr val="black"/>
                </a:solidFill>
                <a:latin typeface="等线" panose="020F0502020204030204"/>
              </a:rPr>
              <a:pPr/>
              <a:t>7</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810794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844330-D65E-433C-A90B-DC730FD555C4}" type="slidenum">
              <a:rPr lang="zh-CN" altLang="en-US" smtClean="0"/>
              <a:t>8</a:t>
            </a:fld>
            <a:endParaRPr lang="zh-CN" altLang="en-US"/>
          </a:p>
        </p:txBody>
      </p:sp>
    </p:spTree>
    <p:extLst>
      <p:ext uri="{BB962C8B-B14F-4D97-AF65-F5344CB8AC3E}">
        <p14:creationId xmlns:p14="http://schemas.microsoft.com/office/powerpoint/2010/main" val="367435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6AE3CC0-6188-452F-BD21-B139A4C0EB5B}" type="slidenum">
              <a:rPr lang="zh-CN" altLang="en-US" smtClean="0">
                <a:solidFill>
                  <a:prstClr val="black"/>
                </a:solidFill>
                <a:latin typeface="等线" panose="020F0502020204030204"/>
              </a:rPr>
              <a:pPr/>
              <a:t>9</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558248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accent1"/>
        </a:solidFill>
        <a:effectLst/>
      </p:bgPr>
    </p:bg>
    <p:spTree>
      <p:nvGrpSpPr>
        <p:cNvPr id="1" name=""/>
        <p:cNvGrpSpPr/>
        <p:nvPr/>
      </p:nvGrpSpPr>
      <p:grpSpPr>
        <a:xfrm>
          <a:off x="0" y="0"/>
          <a:ext cx="0" cy="0"/>
          <a:chOff x="0" y="0"/>
          <a:chExt cx="0" cy="0"/>
        </a:xfrm>
      </p:grpSpPr>
      <p:sp>
        <p:nvSpPr>
          <p:cNvPr id="2" name="矩形 1"/>
          <p:cNvSpPr/>
          <p:nvPr userDrawn="1"/>
        </p:nvSpPr>
        <p:spPr>
          <a:xfrm>
            <a:off x="0" y="2190750"/>
            <a:ext cx="9144000" cy="2952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97380" y="193236"/>
            <a:ext cx="8756120" cy="4759764"/>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1758933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
        <p:nvSpPr>
          <p:cNvPr id="18" name="矩形 17"/>
          <p:cNvSpPr/>
          <p:nvPr userDrawn="1"/>
        </p:nvSpPr>
        <p:spPr>
          <a:xfrm>
            <a:off x="0" y="2190750"/>
            <a:ext cx="9144000" cy="2952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378735" y="438150"/>
            <a:ext cx="1415772" cy="338554"/>
          </a:xfrm>
          <a:prstGeom prst="rect">
            <a:avLst/>
          </a:prstGeom>
          <a:noFill/>
        </p:spPr>
        <p:txBody>
          <a:bodyPr wrap="none" rtlCol="0">
            <a:spAutoFit/>
          </a:bodyPr>
          <a:lstStyle/>
          <a:p>
            <a:r>
              <a:rPr lang="zh-CN" altLang="en-US" sz="1600" dirty="0">
                <a:solidFill>
                  <a:schemeClr val="bg1"/>
                </a:solidFill>
              </a:rPr>
              <a:t>论文主要绪论</a:t>
            </a:r>
          </a:p>
        </p:txBody>
      </p:sp>
      <p:sp>
        <p:nvSpPr>
          <p:cNvPr id="2" name="菱形 1"/>
          <p:cNvSpPr/>
          <p:nvPr userDrawn="1"/>
        </p:nvSpPr>
        <p:spPr>
          <a:xfrm>
            <a:off x="218022" y="476498"/>
            <a:ext cx="239178" cy="239178"/>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89914" y="780757"/>
            <a:ext cx="8769151" cy="420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90664281"/>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
        <p:nvSpPr>
          <p:cNvPr id="18" name="矩形 17"/>
          <p:cNvSpPr/>
          <p:nvPr userDrawn="1"/>
        </p:nvSpPr>
        <p:spPr>
          <a:xfrm>
            <a:off x="0" y="2190750"/>
            <a:ext cx="9144000" cy="2952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378735" y="438150"/>
            <a:ext cx="1415772" cy="338554"/>
          </a:xfrm>
          <a:prstGeom prst="rect">
            <a:avLst/>
          </a:prstGeom>
          <a:noFill/>
        </p:spPr>
        <p:txBody>
          <a:bodyPr wrap="none" rtlCol="0">
            <a:spAutoFit/>
          </a:bodyPr>
          <a:lstStyle/>
          <a:p>
            <a:r>
              <a:rPr lang="zh-CN" altLang="en-US" sz="1600" dirty="0">
                <a:solidFill>
                  <a:schemeClr val="bg1"/>
                </a:solidFill>
              </a:rPr>
              <a:t>信息安全现状</a:t>
            </a:r>
          </a:p>
        </p:txBody>
      </p:sp>
      <p:sp>
        <p:nvSpPr>
          <p:cNvPr id="2" name="菱形 1"/>
          <p:cNvSpPr/>
          <p:nvPr userDrawn="1"/>
        </p:nvSpPr>
        <p:spPr>
          <a:xfrm>
            <a:off x="218022" y="476498"/>
            <a:ext cx="239178" cy="239178"/>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89914" y="780757"/>
            <a:ext cx="8769151" cy="420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3694952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
        <p:nvSpPr>
          <p:cNvPr id="18" name="矩形 17"/>
          <p:cNvSpPr/>
          <p:nvPr userDrawn="1"/>
        </p:nvSpPr>
        <p:spPr>
          <a:xfrm>
            <a:off x="0" y="2190750"/>
            <a:ext cx="9144000" cy="2952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378735" y="438150"/>
            <a:ext cx="1415772" cy="338554"/>
          </a:xfrm>
          <a:prstGeom prst="rect">
            <a:avLst/>
          </a:prstGeom>
          <a:noFill/>
        </p:spPr>
        <p:txBody>
          <a:bodyPr wrap="none" rtlCol="0">
            <a:spAutoFit/>
          </a:bodyPr>
          <a:lstStyle/>
          <a:p>
            <a:r>
              <a:rPr lang="zh-CN" altLang="en-US" sz="1600" dirty="0">
                <a:solidFill>
                  <a:schemeClr val="bg1"/>
                </a:solidFill>
              </a:rPr>
              <a:t>安全技术分析</a:t>
            </a:r>
          </a:p>
        </p:txBody>
      </p:sp>
      <p:sp>
        <p:nvSpPr>
          <p:cNvPr id="2" name="菱形 1"/>
          <p:cNvSpPr/>
          <p:nvPr userDrawn="1"/>
        </p:nvSpPr>
        <p:spPr>
          <a:xfrm>
            <a:off x="218022" y="476498"/>
            <a:ext cx="239178" cy="239178"/>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89914" y="780757"/>
            <a:ext cx="8769151" cy="420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2055329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
        <p:nvSpPr>
          <p:cNvPr id="18" name="矩形 17"/>
          <p:cNvSpPr/>
          <p:nvPr userDrawn="1"/>
        </p:nvSpPr>
        <p:spPr>
          <a:xfrm>
            <a:off x="0" y="2190750"/>
            <a:ext cx="9144000" cy="2952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378735" y="438150"/>
            <a:ext cx="1415772" cy="338554"/>
          </a:xfrm>
          <a:prstGeom prst="rect">
            <a:avLst/>
          </a:prstGeom>
          <a:noFill/>
        </p:spPr>
        <p:txBody>
          <a:bodyPr wrap="none" rtlCol="0">
            <a:spAutoFit/>
          </a:bodyPr>
          <a:lstStyle/>
          <a:p>
            <a:r>
              <a:rPr lang="zh-CN" altLang="en-US" sz="1600" dirty="0">
                <a:solidFill>
                  <a:schemeClr val="bg1"/>
                </a:solidFill>
              </a:rPr>
              <a:t>发展趋势策略</a:t>
            </a:r>
          </a:p>
        </p:txBody>
      </p:sp>
      <p:sp>
        <p:nvSpPr>
          <p:cNvPr id="2" name="菱形 1"/>
          <p:cNvSpPr/>
          <p:nvPr userDrawn="1"/>
        </p:nvSpPr>
        <p:spPr>
          <a:xfrm>
            <a:off x="218022" y="476498"/>
            <a:ext cx="239178" cy="239178"/>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89914" y="780757"/>
            <a:ext cx="8769151" cy="420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1403501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accent1"/>
        </a:solidFill>
        <a:effectLst/>
      </p:bgPr>
    </p:bg>
    <p:spTree>
      <p:nvGrpSpPr>
        <p:cNvPr id="1" name=""/>
        <p:cNvGrpSpPr/>
        <p:nvPr/>
      </p:nvGrpSpPr>
      <p:grpSpPr>
        <a:xfrm>
          <a:off x="0" y="0"/>
          <a:ext cx="0" cy="0"/>
          <a:chOff x="0" y="0"/>
          <a:chExt cx="0" cy="0"/>
        </a:xfrm>
      </p:grpSpPr>
      <p:sp>
        <p:nvSpPr>
          <p:cNvPr id="4" name="矩形 3"/>
          <p:cNvSpPr/>
          <p:nvPr userDrawn="1"/>
        </p:nvSpPr>
        <p:spPr>
          <a:xfrm>
            <a:off x="0" y="2190750"/>
            <a:ext cx="9144000" cy="295275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89914" y="780757"/>
            <a:ext cx="8769151" cy="4206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94076446"/>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2022/9/1</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740" r:id="rId1"/>
    <p:sldLayoutId id="2147483676" r:id="rId2"/>
    <p:sldLayoutId id="2147483778" r:id="rId3"/>
    <p:sldLayoutId id="2147483779" r:id="rId4"/>
    <p:sldLayoutId id="2147483780" r:id="rId5"/>
    <p:sldLayoutId id="2147483755" r:id="rId6"/>
  </p:sldLayoutIdLst>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openxmlformats.org/officeDocument/2006/relationships/image" Target="../media/image6.pn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9" name="组合 28"/>
          <p:cNvGrpSpPr/>
          <p:nvPr/>
        </p:nvGrpSpPr>
        <p:grpSpPr>
          <a:xfrm>
            <a:off x="2775819" y="3784601"/>
            <a:ext cx="5125683" cy="1358900"/>
            <a:chOff x="2804250" y="3784601"/>
            <a:chExt cx="5125683" cy="1358900"/>
          </a:xfrm>
        </p:grpSpPr>
        <p:pic>
          <p:nvPicPr>
            <p:cNvPr id="23" name="图片 22"/>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b="19997"/>
            <a:stretch/>
          </p:blipFill>
          <p:spPr>
            <a:xfrm>
              <a:off x="6210445" y="3784601"/>
              <a:ext cx="1719488" cy="1358900"/>
            </a:xfrm>
            <a:prstGeom prst="rect">
              <a:avLst/>
            </a:prstGeom>
          </p:spPr>
        </p:pic>
        <p:cxnSp>
          <p:nvCxnSpPr>
            <p:cNvPr id="25" name="直接连接符 24"/>
            <p:cNvCxnSpPr/>
            <p:nvPr/>
          </p:nvCxnSpPr>
          <p:spPr>
            <a:xfrm>
              <a:off x="2804250" y="4070349"/>
              <a:ext cx="3530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矩形 6">
            <a:extLst>
              <a:ext uri="{FF2B5EF4-FFF2-40B4-BE49-F238E27FC236}">
                <a16:creationId xmlns:a16="http://schemas.microsoft.com/office/drawing/2014/main" id="{05F04178-7DDA-4F21-94A9-5F83473A9582}"/>
              </a:ext>
            </a:extLst>
          </p:cNvPr>
          <p:cNvSpPr/>
          <p:nvPr/>
        </p:nvSpPr>
        <p:spPr>
          <a:xfrm>
            <a:off x="2336491" y="2543410"/>
            <a:ext cx="4506050" cy="1415772"/>
          </a:xfrm>
          <a:prstGeom prst="rect">
            <a:avLst/>
          </a:prstGeom>
          <a:noFill/>
        </p:spPr>
        <p:txBody>
          <a:bodyPr wrap="square">
            <a:spAutoFit/>
          </a:bodyPr>
          <a:lstStyle/>
          <a:p>
            <a:pPr algn="ctr">
              <a:spcBef>
                <a:spcPct val="0"/>
              </a:spcBef>
            </a:pPr>
            <a:r>
              <a:rPr lang="zh-CN" altLang="en-US" sz="4600" spc="300" dirty="0">
                <a:solidFill>
                  <a:schemeClr val="bg1"/>
                </a:solidFill>
                <a:latin typeface="阿里汉仪智能黑体" panose="00020600040101010101" pitchFamily="18" charset="-122"/>
                <a:ea typeface="阿里汉仪智能黑体" panose="00020600040101010101" pitchFamily="18" charset="-122"/>
                <a:cs typeface="+mn-ea"/>
                <a:sym typeface="+mn-lt"/>
              </a:rPr>
              <a:t>毕业论文答辩</a:t>
            </a:r>
            <a:endParaRPr lang="en-US" altLang="zh-CN" sz="4600" spc="300" dirty="0">
              <a:solidFill>
                <a:schemeClr val="bg1"/>
              </a:solidFill>
              <a:latin typeface="阿里汉仪智能黑体" panose="00020600040101010101" pitchFamily="18" charset="-122"/>
              <a:ea typeface="阿里汉仪智能黑体" panose="00020600040101010101" pitchFamily="18" charset="-122"/>
              <a:cs typeface="+mn-ea"/>
              <a:sym typeface="+mn-lt"/>
            </a:endParaRPr>
          </a:p>
          <a:p>
            <a:pPr algn="ctr">
              <a:spcBef>
                <a:spcPct val="0"/>
              </a:spcBef>
            </a:pPr>
            <a:r>
              <a:rPr lang="zh-CN" altLang="en-US" sz="4000" spc="300" dirty="0">
                <a:solidFill>
                  <a:schemeClr val="bg1"/>
                </a:solidFill>
                <a:latin typeface="阿里汉仪智能黑体" panose="00020600040101010101" pitchFamily="18" charset="-122"/>
                <a:ea typeface="阿里汉仪智能黑体" panose="00020600040101010101" pitchFamily="18" charset="-122"/>
                <a:cs typeface="+mn-ea"/>
                <a:sym typeface="+mn-lt"/>
              </a:rPr>
              <a:t>计算机信息安全</a:t>
            </a:r>
          </a:p>
        </p:txBody>
      </p:sp>
      <p:grpSp>
        <p:nvGrpSpPr>
          <p:cNvPr id="9" name="组合 8">
            <a:extLst>
              <a:ext uri="{FF2B5EF4-FFF2-40B4-BE49-F238E27FC236}">
                <a16:creationId xmlns:a16="http://schemas.microsoft.com/office/drawing/2014/main" id="{0EE43677-D6CA-4741-97E3-A3CF63E631C8}"/>
              </a:ext>
            </a:extLst>
          </p:cNvPr>
          <p:cNvGrpSpPr/>
          <p:nvPr/>
        </p:nvGrpSpPr>
        <p:grpSpPr>
          <a:xfrm>
            <a:off x="3171969" y="4276455"/>
            <a:ext cx="2838660" cy="295583"/>
            <a:chOff x="3210763" y="4439267"/>
            <a:chExt cx="3148014" cy="394110"/>
          </a:xfrm>
        </p:grpSpPr>
        <p:sp>
          <p:nvSpPr>
            <p:cNvPr id="10" name="矩形 9">
              <a:extLst>
                <a:ext uri="{FF2B5EF4-FFF2-40B4-BE49-F238E27FC236}">
                  <a16:creationId xmlns:a16="http://schemas.microsoft.com/office/drawing/2014/main" id="{552E75E0-C1FC-418C-915F-15800E4676FA}"/>
                </a:ext>
              </a:extLst>
            </p:cNvPr>
            <p:cNvSpPr/>
            <p:nvPr/>
          </p:nvSpPr>
          <p:spPr>
            <a:xfrm>
              <a:off x="3210763" y="4439267"/>
              <a:ext cx="1531755" cy="3941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cs typeface="+mn-ea"/>
                  <a:sym typeface="+mn-lt"/>
                </a:rPr>
                <a:t>宣讲人：某某某 </a:t>
              </a:r>
            </a:p>
          </p:txBody>
        </p:sp>
        <p:sp>
          <p:nvSpPr>
            <p:cNvPr id="11" name="矩形 10">
              <a:extLst>
                <a:ext uri="{FF2B5EF4-FFF2-40B4-BE49-F238E27FC236}">
                  <a16:creationId xmlns:a16="http://schemas.microsoft.com/office/drawing/2014/main" id="{9A0610F5-49B4-4078-8EFE-51B8CFEA74A1}"/>
                </a:ext>
              </a:extLst>
            </p:cNvPr>
            <p:cNvSpPr/>
            <p:nvPr/>
          </p:nvSpPr>
          <p:spPr>
            <a:xfrm>
              <a:off x="4742518" y="4439267"/>
              <a:ext cx="1616259" cy="394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accent1"/>
                  </a:solidFill>
                  <a:cs typeface="+mn-ea"/>
                  <a:sym typeface="+mn-lt"/>
                </a:rPr>
                <a:t>时间：</a:t>
              </a:r>
              <a:r>
                <a:rPr lang="en-US" altLang="zh-CN" sz="1200" b="1" dirty="0">
                  <a:solidFill>
                    <a:schemeClr val="accent1"/>
                  </a:solidFill>
                  <a:cs typeface="+mn-ea"/>
                  <a:sym typeface="+mn-lt"/>
                </a:rPr>
                <a:t>20XX.XX</a:t>
              </a:r>
            </a:p>
          </p:txBody>
        </p:sp>
      </p:grpSp>
      <p:pic>
        <p:nvPicPr>
          <p:cNvPr id="4" name="图片 3"/>
          <p:cNvPicPr>
            <a:picLocks noChangeAspect="1"/>
          </p:cNvPicPr>
          <p:nvPr/>
        </p:nvPicPr>
        <p:blipFill rotWithShape="1">
          <a:blip r:embed="rId7"/>
          <a:srcRect l="46191" t="36727" r="21984" b="17640"/>
          <a:stretch/>
        </p:blipFill>
        <p:spPr>
          <a:xfrm rot="5400000">
            <a:off x="6930120" y="2041408"/>
            <a:ext cx="769668" cy="1486098"/>
          </a:xfrm>
          <a:prstGeom prst="rect">
            <a:avLst/>
          </a:prstGeom>
        </p:spPr>
      </p:pic>
      <p:pic>
        <p:nvPicPr>
          <p:cNvPr id="5" name="图片 4"/>
          <p:cNvPicPr>
            <a:picLocks noChangeAspect="1"/>
          </p:cNvPicPr>
          <p:nvPr/>
        </p:nvPicPr>
        <p:blipFill>
          <a:blip r:embed="rId8"/>
          <a:stretch>
            <a:fillRect/>
          </a:stretch>
        </p:blipFill>
        <p:spPr>
          <a:xfrm>
            <a:off x="6372369" y="621802"/>
            <a:ext cx="2237081" cy="1533826"/>
          </a:xfrm>
          <a:prstGeom prst="rect">
            <a:avLst/>
          </a:prstGeom>
        </p:spPr>
      </p:pic>
      <p:pic>
        <p:nvPicPr>
          <p:cNvPr id="6" name="图片 5"/>
          <p:cNvPicPr>
            <a:picLocks noChangeAspect="1"/>
          </p:cNvPicPr>
          <p:nvPr/>
        </p:nvPicPr>
        <p:blipFill>
          <a:blip r:embed="rId9"/>
          <a:stretch>
            <a:fillRect/>
          </a:stretch>
        </p:blipFill>
        <p:spPr>
          <a:xfrm>
            <a:off x="2991328" y="117036"/>
            <a:ext cx="3228641" cy="2607114"/>
          </a:xfrm>
          <a:prstGeom prst="rect">
            <a:avLst/>
          </a:prstGeom>
        </p:spPr>
      </p:pic>
      <p:pic>
        <p:nvPicPr>
          <p:cNvPr id="16" name="图片 15"/>
          <p:cNvPicPr>
            <a:picLocks noChangeAspect="1"/>
          </p:cNvPicPr>
          <p:nvPr/>
        </p:nvPicPr>
        <p:blipFill rotWithShape="1">
          <a:blip r:embed="rId10"/>
          <a:srcRect l="44647" b="48022"/>
          <a:stretch/>
        </p:blipFill>
        <p:spPr>
          <a:xfrm rot="166831" flipH="1">
            <a:off x="226988" y="2983710"/>
            <a:ext cx="1720001" cy="1457546"/>
          </a:xfrm>
          <a:prstGeom prst="rect">
            <a:avLst/>
          </a:prstGeom>
        </p:spPr>
      </p:pic>
      <p:pic>
        <p:nvPicPr>
          <p:cNvPr id="17" name="图片 16"/>
          <p:cNvPicPr>
            <a:picLocks noChangeAspect="1"/>
          </p:cNvPicPr>
          <p:nvPr/>
        </p:nvPicPr>
        <p:blipFill>
          <a:blip r:embed="rId11"/>
          <a:stretch>
            <a:fillRect/>
          </a:stretch>
        </p:blipFill>
        <p:spPr>
          <a:xfrm flipV="1">
            <a:off x="228600" y="501946"/>
            <a:ext cx="2261812" cy="2450804"/>
          </a:xfrm>
          <a:prstGeom prst="rect">
            <a:avLst/>
          </a:prstGeom>
        </p:spPr>
      </p:pic>
      <p:pic>
        <p:nvPicPr>
          <p:cNvPr id="18" name="图片 17"/>
          <p:cNvPicPr>
            <a:picLocks noChangeAspect="1"/>
          </p:cNvPicPr>
          <p:nvPr/>
        </p:nvPicPr>
        <p:blipFill rotWithShape="1">
          <a:blip r:embed="rId7"/>
          <a:srcRect l="15475" t="5712" r="30716" b="63083"/>
          <a:stretch/>
        </p:blipFill>
        <p:spPr>
          <a:xfrm rot="5400000">
            <a:off x="7725674" y="3197849"/>
            <a:ext cx="1164941" cy="909711"/>
          </a:xfrm>
          <a:prstGeom prst="rect">
            <a:avLst/>
          </a:prstGeom>
        </p:spPr>
      </p:pic>
      <p:sp>
        <p:nvSpPr>
          <p:cNvPr id="22" name="矩形 21"/>
          <p:cNvSpPr/>
          <p:nvPr/>
        </p:nvSpPr>
        <p:spPr>
          <a:xfrm>
            <a:off x="4134328" y="1888724"/>
            <a:ext cx="838200" cy="321627"/>
          </a:xfrm>
          <a:prstGeom prst="rect">
            <a:avLst/>
          </a:prstGeom>
        </p:spPr>
        <p:txBody>
          <a:bodyPr wrap="square">
            <a:spAutoFit/>
          </a:bodyPr>
          <a:lstStyle/>
          <a:p>
            <a:r>
              <a:rPr lang="zh-CN" altLang="en-US" sz="800" dirty="0">
                <a:solidFill>
                  <a:schemeClr val="accent1"/>
                </a:solidFill>
                <a:latin typeface="+mn-ea"/>
              </a:rPr>
              <a:t>GRADUATION </a:t>
            </a:r>
            <a:endParaRPr lang="en-US" altLang="zh-CN" sz="800" dirty="0">
              <a:solidFill>
                <a:schemeClr val="accent1"/>
              </a:solidFill>
              <a:latin typeface="+mn-ea"/>
            </a:endParaRPr>
          </a:p>
          <a:p>
            <a:r>
              <a:rPr lang="zh-CN" altLang="en-US" sz="620" dirty="0">
                <a:solidFill>
                  <a:schemeClr val="accent1"/>
                </a:solidFill>
                <a:latin typeface="+mn-ea"/>
              </a:rPr>
              <a:t>THESIS DEFENSE</a:t>
            </a:r>
          </a:p>
        </p:txBody>
      </p:sp>
      <p:pic>
        <p:nvPicPr>
          <p:cNvPr id="30" name="pd-5b767c3186de1608">
            <a:hlinkClick r:id="" action="ppaction://media"/>
          </p:cNvPr>
          <p:cNvPicPr>
            <a:picLocks noChangeAspect="1"/>
          </p:cNvPicPr>
          <p:nvPr>
            <a:audioFile r:link="rId1"/>
            <p:extLst>
              <p:ext uri="{DAA4B4D4-6D71-4841-9C94-3DE7FCFB9230}">
                <p14:media xmlns:p14="http://schemas.microsoft.com/office/powerpoint/2010/main" r:embed="rId2">
                  <p14:trim st="22544"/>
                  <p14:fade in="1000"/>
                </p14:media>
              </p:ext>
            </p:extLst>
          </p:nvPr>
        </p:nvPicPr>
        <p:blipFill>
          <a:blip r:embed="rId12"/>
          <a:stretch>
            <a:fillRect/>
          </a:stretch>
        </p:blipFill>
        <p:spPr>
          <a:xfrm>
            <a:off x="477388" y="5314950"/>
            <a:ext cx="609600" cy="609600"/>
          </a:xfrm>
          <a:prstGeom prst="rect">
            <a:avLst/>
          </a:prstGeom>
        </p:spPr>
      </p:pic>
    </p:spTree>
    <p:extLst>
      <p:ext uri="{BB962C8B-B14F-4D97-AF65-F5344CB8AC3E}">
        <p14:creationId xmlns:p14="http://schemas.microsoft.com/office/powerpoint/2010/main" val="37859170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0"/>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0-#ppt_w/2"/>
                                          </p:val>
                                        </p:tav>
                                        <p:tav tm="100000">
                                          <p:val>
                                            <p:strVal val="#ppt_x"/>
                                          </p:val>
                                        </p:tav>
                                      </p:tavLst>
                                    </p:anim>
                                    <p:anim calcmode="lin" valueType="num">
                                      <p:cBhvr additive="base">
                                        <p:cTn id="12" dur="5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7" repeatCount="indefinite" fill="remove" display="0">
                  <p:stCondLst>
                    <p:cond delay="indefinite"/>
                  </p:stCondLst>
                  <p:endCondLst>
                    <p:cond evt="onStopAudio" delay="0">
                      <p:tgtEl>
                        <p:sldTgt/>
                      </p:tgtEl>
                    </p:cond>
                  </p:endCondLst>
                </p:cTn>
                <p:tgtEl>
                  <p:spTgt spid="30"/>
                </p:tgtEl>
              </p:cMediaNode>
            </p:audio>
          </p:childTnLst>
        </p:cTn>
      </p:par>
    </p:tnLst>
    <p:bldLst>
      <p:bldP spid="7"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文本框 76"/>
          <p:cNvSpPr txBox="1"/>
          <p:nvPr/>
        </p:nvSpPr>
        <p:spPr>
          <a:xfrm>
            <a:off x="1091473" y="1647796"/>
            <a:ext cx="1663414" cy="300082"/>
          </a:xfrm>
          <a:prstGeom prst="rect">
            <a:avLst/>
          </a:prstGeom>
          <a:noFill/>
        </p:spPr>
        <p:txBody>
          <a:bodyPr wrap="square" rtlCol="0">
            <a:spAutoFit/>
            <a:scene3d>
              <a:camera prst="orthographicFront"/>
              <a:lightRig rig="threePt" dir="t"/>
            </a:scene3d>
            <a:sp3d contourW="12700"/>
          </a:bodyPr>
          <a:lstStyle/>
          <a:p>
            <a:r>
              <a:rPr lang="zh-CN" altLang="en-US" sz="1350" b="1" dirty="0">
                <a:solidFill>
                  <a:schemeClr val="accent1"/>
                </a:solidFill>
                <a:latin typeface="+mn-ea"/>
                <a:cs typeface="+mn-ea"/>
                <a:sym typeface="+mn-lt"/>
              </a:rPr>
              <a:t>防火墙</a:t>
            </a:r>
            <a:r>
              <a:rPr lang="en-US" altLang="zh-CN" sz="1350" b="1" dirty="0">
                <a:solidFill>
                  <a:schemeClr val="accent1"/>
                </a:solidFill>
                <a:latin typeface="+mn-ea"/>
                <a:cs typeface="+mn-ea"/>
                <a:sym typeface="+mn-lt"/>
              </a:rPr>
              <a:t>(</a:t>
            </a:r>
            <a:r>
              <a:rPr lang="en-US" altLang="zh-CN" sz="1350" b="1" dirty="0" err="1">
                <a:solidFill>
                  <a:schemeClr val="accent1"/>
                </a:solidFill>
                <a:latin typeface="+mn-ea"/>
                <a:cs typeface="+mn-ea"/>
                <a:sym typeface="+mn-lt"/>
              </a:rPr>
              <a:t>FireWall</a:t>
            </a:r>
            <a:r>
              <a:rPr lang="en-US" altLang="zh-CN" sz="1350" b="1" dirty="0">
                <a:solidFill>
                  <a:schemeClr val="accent1"/>
                </a:solidFill>
                <a:latin typeface="+mn-ea"/>
                <a:cs typeface="+mn-ea"/>
                <a:sym typeface="+mn-lt"/>
              </a:rPr>
              <a:t>)</a:t>
            </a:r>
          </a:p>
        </p:txBody>
      </p:sp>
      <p:sp>
        <p:nvSpPr>
          <p:cNvPr id="78" name="文本框 77"/>
          <p:cNvSpPr txBox="1"/>
          <p:nvPr/>
        </p:nvSpPr>
        <p:spPr>
          <a:xfrm>
            <a:off x="1091474" y="1986513"/>
            <a:ext cx="2096776" cy="424732"/>
          </a:xfrm>
          <a:prstGeom prst="rect">
            <a:avLst/>
          </a:prstGeom>
          <a:noFill/>
        </p:spPr>
        <p:txBody>
          <a:bodyPr wrap="square" rtlCol="0">
            <a:spAutoFit/>
          </a:bodyPr>
          <a:lstStyle/>
          <a:p>
            <a:pPr>
              <a:lnSpc>
                <a:spcPct val="120000"/>
              </a:lnSpc>
            </a:pPr>
            <a:r>
              <a:rPr lang="zh-CN" altLang="en-US" sz="900" dirty="0">
                <a:solidFill>
                  <a:prstClr val="black"/>
                </a:solidFill>
                <a:latin typeface="+mn-ea"/>
                <a:cs typeface="+mn-ea"/>
                <a:sym typeface="+mn-lt"/>
              </a:rPr>
              <a:t>请将您的内容打在这里，或者通过复制您的文本后</a:t>
            </a:r>
          </a:p>
        </p:txBody>
      </p:sp>
      <p:sp>
        <p:nvSpPr>
          <p:cNvPr id="79" name="文本框 78"/>
          <p:cNvSpPr txBox="1"/>
          <p:nvPr/>
        </p:nvSpPr>
        <p:spPr>
          <a:xfrm>
            <a:off x="1066800" y="3407977"/>
            <a:ext cx="1663414" cy="300082"/>
          </a:xfrm>
          <a:prstGeom prst="rect">
            <a:avLst/>
          </a:prstGeom>
          <a:noFill/>
        </p:spPr>
        <p:txBody>
          <a:bodyPr wrap="square" rtlCol="0">
            <a:spAutoFit/>
            <a:scene3d>
              <a:camera prst="orthographicFront"/>
              <a:lightRig rig="threePt" dir="t"/>
            </a:scene3d>
            <a:sp3d contourW="12700"/>
          </a:bodyPr>
          <a:lstStyle/>
          <a:p>
            <a:r>
              <a:rPr lang="zh-CN" altLang="en-US" sz="1350" b="1" dirty="0">
                <a:solidFill>
                  <a:schemeClr val="accent1"/>
                </a:solidFill>
                <a:latin typeface="+mn-ea"/>
                <a:cs typeface="+mn-ea"/>
                <a:sym typeface="+mn-lt"/>
              </a:rPr>
              <a:t>杀毒软件</a:t>
            </a:r>
          </a:p>
        </p:txBody>
      </p:sp>
      <p:sp>
        <p:nvSpPr>
          <p:cNvPr id="80" name="文本框 79"/>
          <p:cNvSpPr txBox="1"/>
          <p:nvPr/>
        </p:nvSpPr>
        <p:spPr>
          <a:xfrm>
            <a:off x="1066801" y="3746694"/>
            <a:ext cx="2096776" cy="424732"/>
          </a:xfrm>
          <a:prstGeom prst="rect">
            <a:avLst/>
          </a:prstGeom>
          <a:noFill/>
        </p:spPr>
        <p:txBody>
          <a:bodyPr wrap="square" rtlCol="0">
            <a:spAutoFit/>
          </a:bodyPr>
          <a:lstStyle/>
          <a:p>
            <a:pPr>
              <a:lnSpc>
                <a:spcPct val="120000"/>
              </a:lnSpc>
            </a:pPr>
            <a:r>
              <a:rPr lang="zh-CN" altLang="en-US" sz="900" dirty="0">
                <a:solidFill>
                  <a:prstClr val="black"/>
                </a:solidFill>
                <a:latin typeface="+mn-ea"/>
                <a:cs typeface="+mn-ea"/>
                <a:sym typeface="+mn-lt"/>
              </a:rPr>
              <a:t>请将您的内容打在这里，或者通过复制您的文本后</a:t>
            </a:r>
          </a:p>
        </p:txBody>
      </p:sp>
      <p:sp>
        <p:nvSpPr>
          <p:cNvPr id="81" name="文本框 80"/>
          <p:cNvSpPr txBox="1"/>
          <p:nvPr/>
        </p:nvSpPr>
        <p:spPr>
          <a:xfrm>
            <a:off x="6019800" y="1647796"/>
            <a:ext cx="1663414" cy="300082"/>
          </a:xfrm>
          <a:prstGeom prst="rect">
            <a:avLst/>
          </a:prstGeom>
          <a:noFill/>
        </p:spPr>
        <p:txBody>
          <a:bodyPr wrap="square" rtlCol="0">
            <a:spAutoFit/>
            <a:scene3d>
              <a:camera prst="orthographicFront"/>
              <a:lightRig rig="threePt" dir="t"/>
            </a:scene3d>
            <a:sp3d contourW="12700"/>
          </a:bodyPr>
          <a:lstStyle/>
          <a:p>
            <a:pPr>
              <a:spcBef>
                <a:spcPct val="50000"/>
              </a:spcBef>
            </a:pPr>
            <a:r>
              <a:rPr lang="zh-CN" altLang="en-US" sz="1350" b="1" dirty="0">
                <a:solidFill>
                  <a:schemeClr val="accent1"/>
                </a:solidFill>
                <a:latin typeface="+mn-ea"/>
                <a:cs typeface="+mn-ea"/>
                <a:sym typeface="+mn-lt"/>
              </a:rPr>
              <a:t>虚拟专用网（</a:t>
            </a:r>
            <a:r>
              <a:rPr lang="en-US" altLang="zh-CN" sz="1350" b="1" dirty="0">
                <a:solidFill>
                  <a:schemeClr val="accent1"/>
                </a:solidFill>
                <a:latin typeface="+mn-ea"/>
                <a:cs typeface="+mn-ea"/>
                <a:sym typeface="+mn-lt"/>
              </a:rPr>
              <a:t>VPN</a:t>
            </a:r>
            <a:r>
              <a:rPr lang="zh-CN" altLang="en-US" sz="1350" b="1" dirty="0">
                <a:solidFill>
                  <a:schemeClr val="accent1"/>
                </a:solidFill>
                <a:latin typeface="+mn-ea"/>
                <a:cs typeface="+mn-ea"/>
                <a:sym typeface="+mn-lt"/>
              </a:rPr>
              <a:t>）</a:t>
            </a:r>
          </a:p>
        </p:txBody>
      </p:sp>
      <p:sp>
        <p:nvSpPr>
          <p:cNvPr id="82" name="文本框 81"/>
          <p:cNvSpPr txBox="1"/>
          <p:nvPr/>
        </p:nvSpPr>
        <p:spPr>
          <a:xfrm>
            <a:off x="6019801" y="1986513"/>
            <a:ext cx="2096776" cy="424732"/>
          </a:xfrm>
          <a:prstGeom prst="rect">
            <a:avLst/>
          </a:prstGeom>
          <a:noFill/>
        </p:spPr>
        <p:txBody>
          <a:bodyPr wrap="square" rtlCol="0">
            <a:spAutoFit/>
          </a:bodyPr>
          <a:lstStyle/>
          <a:p>
            <a:pPr>
              <a:lnSpc>
                <a:spcPct val="120000"/>
              </a:lnSpc>
            </a:pPr>
            <a:r>
              <a:rPr lang="zh-CN" altLang="en-US" sz="900" dirty="0">
                <a:solidFill>
                  <a:prstClr val="black"/>
                </a:solidFill>
                <a:latin typeface="+mn-ea"/>
                <a:cs typeface="+mn-ea"/>
                <a:sym typeface="+mn-lt"/>
              </a:rPr>
              <a:t>请将您的内容打在这里，或者通过复制您的文本后</a:t>
            </a:r>
          </a:p>
        </p:txBody>
      </p:sp>
      <p:sp>
        <p:nvSpPr>
          <p:cNvPr id="83" name="文本框 82"/>
          <p:cNvSpPr txBox="1"/>
          <p:nvPr/>
        </p:nvSpPr>
        <p:spPr>
          <a:xfrm>
            <a:off x="6081937" y="3402873"/>
            <a:ext cx="1663414" cy="300082"/>
          </a:xfrm>
          <a:prstGeom prst="rect">
            <a:avLst/>
          </a:prstGeom>
          <a:noFill/>
        </p:spPr>
        <p:txBody>
          <a:bodyPr wrap="square" rtlCol="0">
            <a:spAutoFit/>
            <a:scene3d>
              <a:camera prst="orthographicFront"/>
              <a:lightRig rig="threePt" dir="t"/>
            </a:scene3d>
            <a:sp3d contourW="12700"/>
          </a:bodyPr>
          <a:lstStyle/>
          <a:p>
            <a:r>
              <a:rPr lang="en-US" altLang="zh-CN" sz="1350" b="1" dirty="0">
                <a:solidFill>
                  <a:schemeClr val="accent1"/>
                </a:solidFill>
                <a:latin typeface="+mn-ea"/>
                <a:cs typeface="+mn-ea"/>
                <a:sym typeface="+mn-lt"/>
              </a:rPr>
              <a:t>CA</a:t>
            </a:r>
            <a:r>
              <a:rPr lang="zh-CN" altLang="en-US" sz="1350" b="1" dirty="0">
                <a:solidFill>
                  <a:schemeClr val="accent1"/>
                </a:solidFill>
                <a:latin typeface="+mn-ea"/>
                <a:cs typeface="+mn-ea"/>
                <a:sym typeface="+mn-lt"/>
              </a:rPr>
              <a:t>认证</a:t>
            </a:r>
          </a:p>
        </p:txBody>
      </p:sp>
      <p:sp>
        <p:nvSpPr>
          <p:cNvPr id="84" name="文本框 83"/>
          <p:cNvSpPr txBox="1"/>
          <p:nvPr/>
        </p:nvSpPr>
        <p:spPr>
          <a:xfrm>
            <a:off x="6081937" y="3741589"/>
            <a:ext cx="2096776" cy="424732"/>
          </a:xfrm>
          <a:prstGeom prst="rect">
            <a:avLst/>
          </a:prstGeom>
          <a:noFill/>
        </p:spPr>
        <p:txBody>
          <a:bodyPr wrap="square" rtlCol="0">
            <a:spAutoFit/>
          </a:bodyPr>
          <a:lstStyle/>
          <a:p>
            <a:pPr>
              <a:lnSpc>
                <a:spcPct val="120000"/>
              </a:lnSpc>
            </a:pPr>
            <a:r>
              <a:rPr lang="zh-CN" altLang="en-US" sz="900" dirty="0">
                <a:solidFill>
                  <a:prstClr val="black"/>
                </a:solidFill>
                <a:latin typeface="+mn-ea"/>
                <a:cs typeface="+mn-ea"/>
                <a:sym typeface="+mn-lt"/>
              </a:rPr>
              <a:t>请将您的内容打在这里，或者通过复制您的文本后</a:t>
            </a:r>
          </a:p>
        </p:txBody>
      </p:sp>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r="36174"/>
          <a:stretch/>
        </p:blipFill>
        <p:spPr>
          <a:xfrm>
            <a:off x="3276600" y="1676400"/>
            <a:ext cx="2462333" cy="2571750"/>
          </a:xfrm>
          <a:prstGeom prst="rect">
            <a:avLst/>
          </a:prstGeom>
        </p:spPr>
      </p:pic>
    </p:spTree>
    <p:extLst>
      <p:ext uri="{BB962C8B-B14F-4D97-AF65-F5344CB8AC3E}">
        <p14:creationId xmlns:p14="http://schemas.microsoft.com/office/powerpoint/2010/main" val="4267671053"/>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7"/>
                                        </p:tgtEl>
                                        <p:attrNameLst>
                                          <p:attrName>style.visibility</p:attrName>
                                        </p:attrNameLst>
                                      </p:cBhvr>
                                      <p:to>
                                        <p:strVal val="visible"/>
                                      </p:to>
                                    </p:set>
                                    <p:anim calcmode="lin" valueType="num">
                                      <p:cBhvr>
                                        <p:cTn id="13" dur="500" fill="hold"/>
                                        <p:tgtEl>
                                          <p:spTgt spid="77"/>
                                        </p:tgtEl>
                                        <p:attrNameLst>
                                          <p:attrName>ppt_w</p:attrName>
                                        </p:attrNameLst>
                                      </p:cBhvr>
                                      <p:tavLst>
                                        <p:tav tm="0">
                                          <p:val>
                                            <p:fltVal val="0"/>
                                          </p:val>
                                        </p:tav>
                                        <p:tav tm="100000">
                                          <p:val>
                                            <p:strVal val="#ppt_w"/>
                                          </p:val>
                                        </p:tav>
                                      </p:tavLst>
                                    </p:anim>
                                    <p:anim calcmode="lin" valueType="num">
                                      <p:cBhvr>
                                        <p:cTn id="14" dur="500" fill="hold"/>
                                        <p:tgtEl>
                                          <p:spTgt spid="77"/>
                                        </p:tgtEl>
                                        <p:attrNameLst>
                                          <p:attrName>ppt_h</p:attrName>
                                        </p:attrNameLst>
                                      </p:cBhvr>
                                      <p:tavLst>
                                        <p:tav tm="0">
                                          <p:val>
                                            <p:fltVal val="0"/>
                                          </p:val>
                                        </p:tav>
                                        <p:tav tm="100000">
                                          <p:val>
                                            <p:strVal val="#ppt_h"/>
                                          </p:val>
                                        </p:tav>
                                      </p:tavLst>
                                    </p:anim>
                                    <p:animEffect transition="in" filter="fade">
                                      <p:cBhvr>
                                        <p:cTn id="15" dur="500"/>
                                        <p:tgtEl>
                                          <p:spTgt spid="7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p:cTn id="23" dur="500" fill="hold"/>
                                        <p:tgtEl>
                                          <p:spTgt spid="79"/>
                                        </p:tgtEl>
                                        <p:attrNameLst>
                                          <p:attrName>ppt_w</p:attrName>
                                        </p:attrNameLst>
                                      </p:cBhvr>
                                      <p:tavLst>
                                        <p:tav tm="0">
                                          <p:val>
                                            <p:fltVal val="0"/>
                                          </p:val>
                                        </p:tav>
                                        <p:tav tm="100000">
                                          <p:val>
                                            <p:strVal val="#ppt_w"/>
                                          </p:val>
                                        </p:tav>
                                      </p:tavLst>
                                    </p:anim>
                                    <p:anim calcmode="lin" valueType="num">
                                      <p:cBhvr>
                                        <p:cTn id="24" dur="500" fill="hold"/>
                                        <p:tgtEl>
                                          <p:spTgt spid="79"/>
                                        </p:tgtEl>
                                        <p:attrNameLst>
                                          <p:attrName>ppt_h</p:attrName>
                                        </p:attrNameLst>
                                      </p:cBhvr>
                                      <p:tavLst>
                                        <p:tav tm="0">
                                          <p:val>
                                            <p:fltVal val="0"/>
                                          </p:val>
                                        </p:tav>
                                        <p:tav tm="100000">
                                          <p:val>
                                            <p:strVal val="#ppt_h"/>
                                          </p:val>
                                        </p:tav>
                                      </p:tavLst>
                                    </p:anim>
                                    <p:animEffect transition="in" filter="fade">
                                      <p:cBhvr>
                                        <p:cTn id="25" dur="500"/>
                                        <p:tgtEl>
                                          <p:spTgt spid="7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p:cTn id="28" dur="500" fill="hold"/>
                                        <p:tgtEl>
                                          <p:spTgt spid="80"/>
                                        </p:tgtEl>
                                        <p:attrNameLst>
                                          <p:attrName>ppt_w</p:attrName>
                                        </p:attrNameLst>
                                      </p:cBhvr>
                                      <p:tavLst>
                                        <p:tav tm="0">
                                          <p:val>
                                            <p:fltVal val="0"/>
                                          </p:val>
                                        </p:tav>
                                        <p:tav tm="100000">
                                          <p:val>
                                            <p:strVal val="#ppt_w"/>
                                          </p:val>
                                        </p:tav>
                                      </p:tavLst>
                                    </p:anim>
                                    <p:anim calcmode="lin" valueType="num">
                                      <p:cBhvr>
                                        <p:cTn id="29" dur="500" fill="hold"/>
                                        <p:tgtEl>
                                          <p:spTgt spid="80"/>
                                        </p:tgtEl>
                                        <p:attrNameLst>
                                          <p:attrName>ppt_h</p:attrName>
                                        </p:attrNameLst>
                                      </p:cBhvr>
                                      <p:tavLst>
                                        <p:tav tm="0">
                                          <p:val>
                                            <p:fltVal val="0"/>
                                          </p:val>
                                        </p:tav>
                                        <p:tav tm="100000">
                                          <p:val>
                                            <p:strVal val="#ppt_h"/>
                                          </p:val>
                                        </p:tav>
                                      </p:tavLst>
                                    </p:anim>
                                    <p:animEffect transition="in" filter="fade">
                                      <p:cBhvr>
                                        <p:cTn id="30" dur="500"/>
                                        <p:tgtEl>
                                          <p:spTgt spid="8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anim calcmode="lin" valueType="num">
                                      <p:cBhvr>
                                        <p:cTn id="33" dur="500" fill="hold"/>
                                        <p:tgtEl>
                                          <p:spTgt spid="81"/>
                                        </p:tgtEl>
                                        <p:attrNameLst>
                                          <p:attrName>ppt_w</p:attrName>
                                        </p:attrNameLst>
                                      </p:cBhvr>
                                      <p:tavLst>
                                        <p:tav tm="0">
                                          <p:val>
                                            <p:fltVal val="0"/>
                                          </p:val>
                                        </p:tav>
                                        <p:tav tm="100000">
                                          <p:val>
                                            <p:strVal val="#ppt_w"/>
                                          </p:val>
                                        </p:tav>
                                      </p:tavLst>
                                    </p:anim>
                                    <p:anim calcmode="lin" valueType="num">
                                      <p:cBhvr>
                                        <p:cTn id="34" dur="500" fill="hold"/>
                                        <p:tgtEl>
                                          <p:spTgt spid="81"/>
                                        </p:tgtEl>
                                        <p:attrNameLst>
                                          <p:attrName>ppt_h</p:attrName>
                                        </p:attrNameLst>
                                      </p:cBhvr>
                                      <p:tavLst>
                                        <p:tav tm="0">
                                          <p:val>
                                            <p:fltVal val="0"/>
                                          </p:val>
                                        </p:tav>
                                        <p:tav tm="100000">
                                          <p:val>
                                            <p:strVal val="#ppt_h"/>
                                          </p:val>
                                        </p:tav>
                                      </p:tavLst>
                                    </p:anim>
                                    <p:animEffect transition="in" filter="fade">
                                      <p:cBhvr>
                                        <p:cTn id="35" dur="500"/>
                                        <p:tgtEl>
                                          <p:spTgt spid="8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p:cTn id="38" dur="500" fill="hold"/>
                                        <p:tgtEl>
                                          <p:spTgt spid="82"/>
                                        </p:tgtEl>
                                        <p:attrNameLst>
                                          <p:attrName>ppt_w</p:attrName>
                                        </p:attrNameLst>
                                      </p:cBhvr>
                                      <p:tavLst>
                                        <p:tav tm="0">
                                          <p:val>
                                            <p:fltVal val="0"/>
                                          </p:val>
                                        </p:tav>
                                        <p:tav tm="100000">
                                          <p:val>
                                            <p:strVal val="#ppt_w"/>
                                          </p:val>
                                        </p:tav>
                                      </p:tavLst>
                                    </p:anim>
                                    <p:anim calcmode="lin" valueType="num">
                                      <p:cBhvr>
                                        <p:cTn id="39" dur="500" fill="hold"/>
                                        <p:tgtEl>
                                          <p:spTgt spid="82"/>
                                        </p:tgtEl>
                                        <p:attrNameLst>
                                          <p:attrName>ppt_h</p:attrName>
                                        </p:attrNameLst>
                                      </p:cBhvr>
                                      <p:tavLst>
                                        <p:tav tm="0">
                                          <p:val>
                                            <p:fltVal val="0"/>
                                          </p:val>
                                        </p:tav>
                                        <p:tav tm="100000">
                                          <p:val>
                                            <p:strVal val="#ppt_h"/>
                                          </p:val>
                                        </p:tav>
                                      </p:tavLst>
                                    </p:anim>
                                    <p:animEffect transition="in" filter="fade">
                                      <p:cBhvr>
                                        <p:cTn id="40" dur="500"/>
                                        <p:tgtEl>
                                          <p:spTgt spid="8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p:cTn id="43" dur="500" fill="hold"/>
                                        <p:tgtEl>
                                          <p:spTgt spid="83"/>
                                        </p:tgtEl>
                                        <p:attrNameLst>
                                          <p:attrName>ppt_w</p:attrName>
                                        </p:attrNameLst>
                                      </p:cBhvr>
                                      <p:tavLst>
                                        <p:tav tm="0">
                                          <p:val>
                                            <p:fltVal val="0"/>
                                          </p:val>
                                        </p:tav>
                                        <p:tav tm="100000">
                                          <p:val>
                                            <p:strVal val="#ppt_w"/>
                                          </p:val>
                                        </p:tav>
                                      </p:tavLst>
                                    </p:anim>
                                    <p:anim calcmode="lin" valueType="num">
                                      <p:cBhvr>
                                        <p:cTn id="44" dur="500" fill="hold"/>
                                        <p:tgtEl>
                                          <p:spTgt spid="83"/>
                                        </p:tgtEl>
                                        <p:attrNameLst>
                                          <p:attrName>ppt_h</p:attrName>
                                        </p:attrNameLst>
                                      </p:cBhvr>
                                      <p:tavLst>
                                        <p:tav tm="0">
                                          <p:val>
                                            <p:fltVal val="0"/>
                                          </p:val>
                                        </p:tav>
                                        <p:tav tm="100000">
                                          <p:val>
                                            <p:strVal val="#ppt_h"/>
                                          </p:val>
                                        </p:tav>
                                      </p:tavLst>
                                    </p:anim>
                                    <p:animEffect transition="in" filter="fade">
                                      <p:cBhvr>
                                        <p:cTn id="45" dur="500"/>
                                        <p:tgtEl>
                                          <p:spTgt spid="8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4"/>
                                        </p:tgtEl>
                                        <p:attrNameLst>
                                          <p:attrName>style.visibility</p:attrName>
                                        </p:attrNameLst>
                                      </p:cBhvr>
                                      <p:to>
                                        <p:strVal val="visible"/>
                                      </p:to>
                                    </p:set>
                                    <p:anim calcmode="lin" valueType="num">
                                      <p:cBhvr>
                                        <p:cTn id="48" dur="500" fill="hold"/>
                                        <p:tgtEl>
                                          <p:spTgt spid="84"/>
                                        </p:tgtEl>
                                        <p:attrNameLst>
                                          <p:attrName>ppt_w</p:attrName>
                                        </p:attrNameLst>
                                      </p:cBhvr>
                                      <p:tavLst>
                                        <p:tav tm="0">
                                          <p:val>
                                            <p:fltVal val="0"/>
                                          </p:val>
                                        </p:tav>
                                        <p:tav tm="100000">
                                          <p:val>
                                            <p:strVal val="#ppt_w"/>
                                          </p:val>
                                        </p:tav>
                                      </p:tavLst>
                                    </p:anim>
                                    <p:anim calcmode="lin" valueType="num">
                                      <p:cBhvr>
                                        <p:cTn id="49" dur="500" fill="hold"/>
                                        <p:tgtEl>
                                          <p:spTgt spid="84"/>
                                        </p:tgtEl>
                                        <p:attrNameLst>
                                          <p:attrName>ppt_h</p:attrName>
                                        </p:attrNameLst>
                                      </p:cBhvr>
                                      <p:tavLst>
                                        <p:tav tm="0">
                                          <p:val>
                                            <p:fltVal val="0"/>
                                          </p:val>
                                        </p:tav>
                                        <p:tav tm="100000">
                                          <p:val>
                                            <p:strVal val="#ppt_h"/>
                                          </p:val>
                                        </p:tav>
                                      </p:tavLst>
                                    </p:anim>
                                    <p:animEffect transition="in" filter="fade">
                                      <p:cBhvr>
                                        <p:cTn id="50"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P spid="82" grpId="0"/>
      <p:bldP spid="83" grpId="0"/>
      <p:bldP spid="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46191" t="36727" r="21984" b="17640"/>
          <a:stretch/>
        </p:blipFill>
        <p:spPr>
          <a:xfrm rot="5400000">
            <a:off x="2810550" y="3141999"/>
            <a:ext cx="769668" cy="1486098"/>
          </a:xfrm>
          <a:prstGeom prst="rect">
            <a:avLst/>
          </a:prstGeom>
        </p:spPr>
      </p:pic>
      <p:pic>
        <p:nvPicPr>
          <p:cNvPr id="16" name="图片 15"/>
          <p:cNvPicPr>
            <a:picLocks noChangeAspect="1"/>
          </p:cNvPicPr>
          <p:nvPr/>
        </p:nvPicPr>
        <p:blipFill rotWithShape="1">
          <a:blip r:embed="rId4"/>
          <a:srcRect l="44647" b="48022"/>
          <a:stretch/>
        </p:blipFill>
        <p:spPr>
          <a:xfrm rot="166831" flipH="1">
            <a:off x="3483947" y="697417"/>
            <a:ext cx="1290880" cy="1093905"/>
          </a:xfrm>
          <a:prstGeom prst="rect">
            <a:avLst/>
          </a:prstGeom>
        </p:spPr>
      </p:pic>
      <p:pic>
        <p:nvPicPr>
          <p:cNvPr id="17" name="图片 16"/>
          <p:cNvPicPr>
            <a:picLocks noChangeAspect="1"/>
          </p:cNvPicPr>
          <p:nvPr/>
        </p:nvPicPr>
        <p:blipFill>
          <a:blip r:embed="rId5"/>
          <a:stretch>
            <a:fillRect/>
          </a:stretch>
        </p:blipFill>
        <p:spPr>
          <a:xfrm rot="16200000" flipV="1">
            <a:off x="6333345" y="1039005"/>
            <a:ext cx="2033212" cy="2203103"/>
          </a:xfrm>
          <a:prstGeom prst="rect">
            <a:avLst/>
          </a:prstGeom>
        </p:spPr>
      </p:pic>
      <p:pic>
        <p:nvPicPr>
          <p:cNvPr id="18" name="图片 17"/>
          <p:cNvPicPr>
            <a:picLocks noChangeAspect="1"/>
          </p:cNvPicPr>
          <p:nvPr/>
        </p:nvPicPr>
        <p:blipFill rotWithShape="1">
          <a:blip r:embed="rId3"/>
          <a:srcRect l="15475" t="5712" r="30716" b="63083"/>
          <a:stretch/>
        </p:blipFill>
        <p:spPr>
          <a:xfrm rot="5400000">
            <a:off x="1167785" y="3591824"/>
            <a:ext cx="1164941" cy="909711"/>
          </a:xfrm>
          <a:prstGeom prst="rect">
            <a:avLst/>
          </a:prstGeom>
        </p:spPr>
      </p:pic>
      <p:sp>
        <p:nvSpPr>
          <p:cNvPr id="19" name="TextBox 48"/>
          <p:cNvSpPr txBox="1"/>
          <p:nvPr/>
        </p:nvSpPr>
        <p:spPr>
          <a:xfrm>
            <a:off x="1295400" y="1863864"/>
            <a:ext cx="4572000" cy="707886"/>
          </a:xfrm>
          <a:prstGeom prst="rect">
            <a:avLst/>
          </a:prstGeom>
          <a:noFill/>
        </p:spPr>
        <p:txBody>
          <a:bodyPr wrap="square" lIns="0" tIns="0" rIns="0" bIns="0" rtlCol="0">
            <a:spAutoFit/>
          </a:bodyPr>
          <a:lstStyle/>
          <a:p>
            <a:pPr algn="dist" defTabSz="685800"/>
            <a:r>
              <a:rPr lang="zh-CN" altLang="en-US" sz="4600" b="1" dirty="0">
                <a:solidFill>
                  <a:schemeClr val="bg1"/>
                </a:solidFill>
                <a:latin typeface="+mj-ea"/>
                <a:ea typeface="+mj-ea"/>
                <a:cs typeface="+mn-ea"/>
                <a:sym typeface="+mn-lt"/>
              </a:rPr>
              <a:t>安全技术分析</a:t>
            </a:r>
          </a:p>
        </p:txBody>
      </p:sp>
      <p:sp>
        <p:nvSpPr>
          <p:cNvPr id="20" name="TextBox 48"/>
          <p:cNvSpPr txBox="1"/>
          <p:nvPr/>
        </p:nvSpPr>
        <p:spPr>
          <a:xfrm>
            <a:off x="1295400" y="1082176"/>
            <a:ext cx="2667000" cy="615553"/>
          </a:xfrm>
          <a:prstGeom prst="rect">
            <a:avLst/>
          </a:prstGeom>
          <a:noFill/>
        </p:spPr>
        <p:txBody>
          <a:bodyPr wrap="square" lIns="0" tIns="0" rIns="0" bIns="0" rtlCol="0">
            <a:spAutoFit/>
          </a:bodyPr>
          <a:lstStyle/>
          <a:p>
            <a:pPr defTabSz="685800"/>
            <a:r>
              <a:rPr lang="zh-CN" altLang="en-US" sz="4000" spc="600" dirty="0">
                <a:solidFill>
                  <a:schemeClr val="bg1"/>
                </a:solidFill>
                <a:latin typeface="+mn-ea"/>
                <a:cs typeface="+mn-ea"/>
                <a:sym typeface="+mn-lt"/>
              </a:rPr>
              <a:t>第三部分</a:t>
            </a:r>
            <a:endParaRPr lang="en-US" altLang="zh-CN" sz="4000" spc="600" dirty="0">
              <a:solidFill>
                <a:schemeClr val="bg1"/>
              </a:solidFill>
              <a:latin typeface="+mn-ea"/>
              <a:cs typeface="+mn-ea"/>
              <a:sym typeface="+mn-lt"/>
            </a:endParaRPr>
          </a:p>
        </p:txBody>
      </p:sp>
      <p:sp>
        <p:nvSpPr>
          <p:cNvPr id="21" name="矩形 20"/>
          <p:cNvSpPr/>
          <p:nvPr/>
        </p:nvSpPr>
        <p:spPr>
          <a:xfrm>
            <a:off x="1219201" y="2724150"/>
            <a:ext cx="4648199" cy="532453"/>
          </a:xfrm>
          <a:prstGeom prst="rect">
            <a:avLst/>
          </a:prstGeom>
        </p:spPr>
        <p:txBody>
          <a:bodyPr wrap="square">
            <a:spAutoFit/>
          </a:bodyPr>
          <a:lstStyle/>
          <a:p>
            <a:pPr>
              <a:lnSpc>
                <a:spcPct val="130000"/>
              </a:lnSpc>
            </a:pPr>
            <a:r>
              <a:rPr lang="en-US" altLang="zh-CN" sz="1100" dirty="0">
                <a:solidFill>
                  <a:schemeClr val="bg1"/>
                </a:solidFill>
                <a:latin typeface="+mn-ea"/>
              </a:rPr>
              <a:t>performance in workplace execution comes from careful execution workplace execution comes</a:t>
            </a:r>
            <a:endParaRPr lang="zh-CN" altLang="en-US" sz="1100" dirty="0">
              <a:solidFill>
                <a:schemeClr val="bg1"/>
              </a:solidFill>
              <a:latin typeface="+mn-ea"/>
            </a:endParaRPr>
          </a:p>
        </p:txBody>
      </p:sp>
      <p:pic>
        <p:nvPicPr>
          <p:cNvPr id="24" name="图片 23"/>
          <p:cNvPicPr>
            <a:picLocks noChangeAspect="1"/>
          </p:cNvPicPr>
          <p:nvPr/>
        </p:nvPicPr>
        <p:blipFill>
          <a:blip r:embed="rId6"/>
          <a:stretch>
            <a:fillRect/>
          </a:stretch>
        </p:blipFill>
        <p:spPr>
          <a:xfrm>
            <a:off x="6248400" y="2942924"/>
            <a:ext cx="2237081" cy="1533826"/>
          </a:xfrm>
          <a:prstGeom prst="rect">
            <a:avLst/>
          </a:prstGeom>
        </p:spPr>
      </p:pic>
    </p:spTree>
    <p:extLst>
      <p:ext uri="{BB962C8B-B14F-4D97-AF65-F5344CB8AC3E}">
        <p14:creationId xmlns:p14="http://schemas.microsoft.com/office/powerpoint/2010/main" val="4159413299"/>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7">
            <a:extLst>
              <a:ext uri="{FF2B5EF4-FFF2-40B4-BE49-F238E27FC236}">
                <a16:creationId xmlns:a16="http://schemas.microsoft.com/office/drawing/2014/main" id="{7AD7FC28-3310-48D8-BA09-F0386AD8E5DA}"/>
              </a:ext>
            </a:extLst>
          </p:cNvPr>
          <p:cNvSpPr txBox="1"/>
          <p:nvPr/>
        </p:nvSpPr>
        <p:spPr>
          <a:xfrm>
            <a:off x="4340589" y="1733564"/>
            <a:ext cx="1769331" cy="300082"/>
          </a:xfrm>
          <a:prstGeom prst="rect">
            <a:avLst/>
          </a:prstGeom>
          <a:noFill/>
        </p:spPr>
        <p:txBody>
          <a:bodyPr wrap="none" rtlCol="0">
            <a:spAutoFit/>
          </a:bodyPr>
          <a:lstStyle/>
          <a:p>
            <a:pPr>
              <a:defRPr/>
            </a:pPr>
            <a:r>
              <a:rPr lang="zh-CN" altLang="en-US" sz="1350" b="1" spc="23" dirty="0">
                <a:solidFill>
                  <a:prstClr val="black">
                    <a:lumMod val="85000"/>
                    <a:lumOff val="15000"/>
                  </a:prstClr>
                </a:solidFill>
                <a:cs typeface="+mn-ea"/>
                <a:sym typeface="+mn-lt"/>
              </a:rPr>
              <a:t>个人计算机安全技术</a:t>
            </a:r>
          </a:p>
        </p:txBody>
      </p:sp>
      <p:sp>
        <p:nvSpPr>
          <p:cNvPr id="23" name="TextBox 28">
            <a:extLst>
              <a:ext uri="{FF2B5EF4-FFF2-40B4-BE49-F238E27FC236}">
                <a16:creationId xmlns:a16="http://schemas.microsoft.com/office/drawing/2014/main" id="{454DF63E-C8B8-431E-945C-A3D8276FD9C9}"/>
              </a:ext>
            </a:extLst>
          </p:cNvPr>
          <p:cNvSpPr txBox="1"/>
          <p:nvPr/>
        </p:nvSpPr>
        <p:spPr>
          <a:xfrm>
            <a:off x="4340588" y="2017912"/>
            <a:ext cx="3431812" cy="923330"/>
          </a:xfrm>
          <a:prstGeom prst="rect">
            <a:avLst/>
          </a:prstGeom>
          <a:noFill/>
        </p:spPr>
        <p:txBody>
          <a:bodyPr wrap="square" rtlCol="0">
            <a:spAutoFit/>
          </a:bodyPr>
          <a:lstStyle/>
          <a:p>
            <a:pPr>
              <a:lnSpc>
                <a:spcPct val="200000"/>
              </a:lnSpc>
              <a:defRPr/>
            </a:pPr>
            <a:r>
              <a:rPr lang="zh-CN" altLang="en-US" sz="900" dirty="0">
                <a:solidFill>
                  <a:prstClr val="black">
                    <a:lumMod val="75000"/>
                    <a:lumOff val="25000"/>
                  </a:prstClr>
                </a:solidFill>
                <a:cs typeface="+mn-ea"/>
                <a:sym typeface="+mn-lt"/>
              </a:rPr>
              <a:t>个人计算机的安全技术。个人计算机的安全技术是影响到使用个人电脑的每个用户的大事。它包括硬件安全技术、操作系统安全技术、应用软件安全技术、防病毒技术。</a:t>
            </a:r>
            <a:endParaRPr lang="en-US" sz="900" dirty="0">
              <a:solidFill>
                <a:prstClr val="black">
                  <a:lumMod val="75000"/>
                  <a:lumOff val="25000"/>
                </a:prstClr>
              </a:solidFill>
              <a:cs typeface="+mn-ea"/>
              <a:sym typeface="+mn-lt"/>
            </a:endParaRPr>
          </a:p>
        </p:txBody>
      </p:sp>
      <p:sp>
        <p:nvSpPr>
          <p:cNvPr id="13" name="TextBox 7">
            <a:extLst>
              <a:ext uri="{FF2B5EF4-FFF2-40B4-BE49-F238E27FC236}">
                <a16:creationId xmlns:a16="http://schemas.microsoft.com/office/drawing/2014/main" id="{F1C8E02F-A1ED-464C-A539-964B14A083D3}"/>
              </a:ext>
            </a:extLst>
          </p:cNvPr>
          <p:cNvSpPr txBox="1"/>
          <p:nvPr/>
        </p:nvSpPr>
        <p:spPr>
          <a:xfrm>
            <a:off x="4340588" y="3040472"/>
            <a:ext cx="1593257" cy="300082"/>
          </a:xfrm>
          <a:prstGeom prst="rect">
            <a:avLst/>
          </a:prstGeom>
          <a:noFill/>
        </p:spPr>
        <p:txBody>
          <a:bodyPr wrap="none" rtlCol="0">
            <a:spAutoFit/>
          </a:bodyPr>
          <a:lstStyle/>
          <a:p>
            <a:pPr>
              <a:defRPr/>
            </a:pPr>
            <a:r>
              <a:rPr lang="zh-CN" altLang="en-US" sz="1350" b="1" spc="23" dirty="0">
                <a:solidFill>
                  <a:prstClr val="black">
                    <a:lumMod val="85000"/>
                    <a:lumOff val="15000"/>
                  </a:prstClr>
                </a:solidFill>
                <a:cs typeface="+mn-ea"/>
                <a:sym typeface="+mn-lt"/>
              </a:rPr>
              <a:t>商业应用安全技术</a:t>
            </a:r>
          </a:p>
        </p:txBody>
      </p:sp>
      <p:sp>
        <p:nvSpPr>
          <p:cNvPr id="15" name="TextBox 28">
            <a:extLst>
              <a:ext uri="{FF2B5EF4-FFF2-40B4-BE49-F238E27FC236}">
                <a16:creationId xmlns:a16="http://schemas.microsoft.com/office/drawing/2014/main" id="{F294E714-AB76-444A-9D11-9A00ED800846}"/>
              </a:ext>
            </a:extLst>
          </p:cNvPr>
          <p:cNvSpPr txBox="1"/>
          <p:nvPr/>
        </p:nvSpPr>
        <p:spPr>
          <a:xfrm>
            <a:off x="4340588" y="3324820"/>
            <a:ext cx="3431812" cy="923330"/>
          </a:xfrm>
          <a:prstGeom prst="rect">
            <a:avLst/>
          </a:prstGeom>
          <a:noFill/>
        </p:spPr>
        <p:txBody>
          <a:bodyPr wrap="square" rtlCol="0">
            <a:spAutoFit/>
          </a:bodyPr>
          <a:lstStyle/>
          <a:p>
            <a:pPr>
              <a:lnSpc>
                <a:spcPct val="200000"/>
              </a:lnSpc>
              <a:defRPr/>
            </a:pPr>
            <a:r>
              <a:rPr lang="zh-CN" altLang="en-US" sz="900" dirty="0">
                <a:solidFill>
                  <a:prstClr val="black">
                    <a:lumMod val="75000"/>
                    <a:lumOff val="25000"/>
                  </a:prstClr>
                </a:solidFill>
                <a:cs typeface="+mn-ea"/>
                <a:sym typeface="+mn-lt"/>
              </a:rPr>
              <a:t>电子商务是利用计算机技术、网络技术和远程通信技术实现整个商务过程中的电子化、数字化和网络化。人们不再是而对而的、看养实实在在的货物、靠纸介质单据进行买卖交易</a:t>
            </a:r>
            <a:endParaRPr lang="en-US" sz="900" dirty="0">
              <a:solidFill>
                <a:prstClr val="black">
                  <a:lumMod val="75000"/>
                  <a:lumOff val="25000"/>
                </a:prstClr>
              </a:solidFill>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663" y="1809750"/>
            <a:ext cx="3154739" cy="2286000"/>
          </a:xfrm>
          <a:prstGeom prst="rect">
            <a:avLst/>
          </a:prstGeom>
        </p:spPr>
      </p:pic>
    </p:spTree>
    <p:extLst>
      <p:ext uri="{BB962C8B-B14F-4D97-AF65-F5344CB8AC3E}">
        <p14:creationId xmlns:p14="http://schemas.microsoft.com/office/powerpoint/2010/main" val="2555084620"/>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p:cNvSpPr/>
          <p:nvPr/>
        </p:nvSpPr>
        <p:spPr>
          <a:xfrm>
            <a:off x="734000" y="2108960"/>
            <a:ext cx="3054228" cy="715581"/>
          </a:xfrm>
          <a:prstGeom prst="rect">
            <a:avLst/>
          </a:prstGeom>
        </p:spPr>
        <p:txBody>
          <a:bodyPr wrap="square">
            <a:spAutoFit/>
          </a:bodyPr>
          <a:lstStyle/>
          <a:p>
            <a:pPr>
              <a:lnSpc>
                <a:spcPct val="150000"/>
              </a:lnSpc>
            </a:pPr>
            <a:r>
              <a:rPr lang="zh-CN" altLang="en-US" sz="900" dirty="0">
                <a:solidFill>
                  <a:prstClr val="black">
                    <a:lumMod val="75000"/>
                    <a:lumOff val="25000"/>
                  </a:prstClr>
                </a:solidFill>
                <a:cs typeface="+mn-ea"/>
                <a:sym typeface="+mn-lt"/>
              </a:rPr>
              <a:t>计算机网络的安全技术。计算机安全特别是计算机网络安全技术越来越成为能够谋取较高经济效益并具有良好市场发展前景的高新技术及产业</a:t>
            </a:r>
            <a:endParaRPr lang="en-US" sz="825" dirty="0">
              <a:solidFill>
                <a:prstClr val="white">
                  <a:lumMod val="65000"/>
                </a:prstClr>
              </a:solidFill>
              <a:cs typeface="+mn-ea"/>
              <a:sym typeface="+mn-lt"/>
            </a:endParaRPr>
          </a:p>
        </p:txBody>
      </p:sp>
      <p:sp>
        <p:nvSpPr>
          <p:cNvPr id="27" name="Rectangle 26"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p:cNvSpPr/>
          <p:nvPr/>
        </p:nvSpPr>
        <p:spPr>
          <a:xfrm>
            <a:off x="734001" y="1752796"/>
            <a:ext cx="3145972" cy="369332"/>
          </a:xfrm>
          <a:prstGeom prst="rect">
            <a:avLst/>
          </a:prstGeom>
        </p:spPr>
        <p:txBody>
          <a:bodyPr wrap="square">
            <a:spAutoFit/>
          </a:bodyPr>
          <a:lstStyle/>
          <a:p>
            <a:pPr>
              <a:lnSpc>
                <a:spcPct val="120000"/>
              </a:lnSpc>
            </a:pPr>
            <a:r>
              <a:rPr lang="zh-CN" altLang="en-US" sz="1500" b="1" dirty="0">
                <a:solidFill>
                  <a:prstClr val="black">
                    <a:lumMod val="75000"/>
                    <a:lumOff val="25000"/>
                  </a:prstClr>
                </a:solidFill>
                <a:cs typeface="+mn-ea"/>
                <a:sym typeface="+mn-lt"/>
              </a:rPr>
              <a:t>个人计算机的安全技术</a:t>
            </a:r>
            <a:endParaRPr lang="en-US" sz="1500" b="1" dirty="0">
              <a:solidFill>
                <a:prstClr val="white">
                  <a:lumMod val="65000"/>
                </a:prstClr>
              </a:solidFill>
              <a:cs typeface="+mn-ea"/>
              <a:sym typeface="+mn-lt"/>
            </a:endParaRPr>
          </a:p>
        </p:txBody>
      </p:sp>
      <p:graphicFrame>
        <p:nvGraphicFramePr>
          <p:cNvPr id="30" name="Chart 29"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p:cNvGraphicFramePr/>
          <p:nvPr>
            <p:extLst>
              <p:ext uri="{D42A27DB-BD31-4B8C-83A1-F6EECF244321}">
                <p14:modId xmlns:p14="http://schemas.microsoft.com/office/powerpoint/2010/main" val="2962250937"/>
              </p:ext>
            </p:extLst>
          </p:nvPr>
        </p:nvGraphicFramePr>
        <p:xfrm>
          <a:off x="4114800" y="1767613"/>
          <a:ext cx="4157531" cy="2371477"/>
        </p:xfrm>
        <a:graphic>
          <a:graphicData uri="http://schemas.openxmlformats.org/drawingml/2006/chart">
            <c:chart xmlns:c="http://schemas.openxmlformats.org/drawingml/2006/chart" xmlns:r="http://schemas.openxmlformats.org/officeDocument/2006/relationships" r:id="rId3"/>
          </a:graphicData>
        </a:graphic>
      </p:graphicFrame>
      <p:sp>
        <p:nvSpPr>
          <p:cNvPr id="2" name="e7d195523061f1c0"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hidden="1">
            <a:extLst>
              <a:ext uri="{FF2B5EF4-FFF2-40B4-BE49-F238E27FC236}">
                <a16:creationId xmlns:a16="http://schemas.microsoft.com/office/drawing/2014/main" id="{A48C41E9-0D7D-4489-A267-00FCF279286F}"/>
              </a:ext>
            </a:extLst>
          </p:cNvPr>
          <p:cNvSpPr txBox="1"/>
          <p:nvPr/>
        </p:nvSpPr>
        <p:spPr>
          <a:xfrm>
            <a:off x="-266700" y="1352550"/>
            <a:ext cx="318036" cy="762000"/>
          </a:xfrm>
          <a:prstGeom prst="rect">
            <a:avLst/>
          </a:prstGeom>
          <a:noFill/>
        </p:spPr>
        <p:txBody>
          <a:bodyPr vert="wordArtVert" rtlCol="0">
            <a:spAutoFit/>
          </a:bodyPr>
          <a:lstStyle/>
          <a:p>
            <a:r>
              <a:rPr lang="en-US" altLang="zh-CN" sz="100">
                <a:solidFill>
                  <a:prstClr val="black"/>
                </a:solidFill>
                <a:cs typeface="+mn-ea"/>
                <a:sym typeface="+mn-lt"/>
              </a:rPr>
              <a:t>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a:t>
            </a:r>
            <a:endParaRPr lang="zh-CN" altLang="en-US" sz="100">
              <a:solidFill>
                <a:prstClr val="black"/>
              </a:solidFill>
              <a:cs typeface="+mn-ea"/>
              <a:sym typeface="+mn-lt"/>
            </a:endParaRPr>
          </a:p>
        </p:txBody>
      </p:sp>
      <p:sp>
        <p:nvSpPr>
          <p:cNvPr id="18" name="Rectangle 25"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3B9E8DD3-678F-471C-9A53-ACDFC43E059D}"/>
              </a:ext>
            </a:extLst>
          </p:cNvPr>
          <p:cNvSpPr/>
          <p:nvPr/>
        </p:nvSpPr>
        <p:spPr>
          <a:xfrm>
            <a:off x="734000" y="3394009"/>
            <a:ext cx="3054228" cy="715581"/>
          </a:xfrm>
          <a:prstGeom prst="rect">
            <a:avLst/>
          </a:prstGeom>
        </p:spPr>
        <p:txBody>
          <a:bodyPr wrap="square">
            <a:spAutoFit/>
          </a:bodyPr>
          <a:lstStyle/>
          <a:p>
            <a:pPr>
              <a:lnSpc>
                <a:spcPct val="150000"/>
              </a:lnSpc>
            </a:pPr>
            <a:r>
              <a:rPr lang="zh-CN" altLang="en-US" sz="900" dirty="0">
                <a:solidFill>
                  <a:prstClr val="black">
                    <a:lumMod val="75000"/>
                    <a:lumOff val="25000"/>
                  </a:prstClr>
                </a:solidFill>
                <a:cs typeface="+mn-ea"/>
                <a:sym typeface="+mn-lt"/>
              </a:rPr>
              <a:t>人们就一直在研究计算机网络安全技术，以求把安全漏洞和风险降低到力所能及的限度，因此出现了一批安全技术和产品。</a:t>
            </a:r>
            <a:endParaRPr lang="en-US" sz="825" dirty="0">
              <a:solidFill>
                <a:prstClr val="white">
                  <a:lumMod val="65000"/>
                </a:prstClr>
              </a:solidFill>
              <a:cs typeface="+mn-ea"/>
              <a:sym typeface="+mn-lt"/>
            </a:endParaRPr>
          </a:p>
        </p:txBody>
      </p:sp>
      <p:sp>
        <p:nvSpPr>
          <p:cNvPr id="19" name="Rectangle 26"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a:extLst>
              <a:ext uri="{FF2B5EF4-FFF2-40B4-BE49-F238E27FC236}">
                <a16:creationId xmlns:a16="http://schemas.microsoft.com/office/drawing/2014/main" id="{6463D28B-6D9D-4203-A379-D6E8B4C99D95}"/>
              </a:ext>
            </a:extLst>
          </p:cNvPr>
          <p:cNvSpPr/>
          <p:nvPr/>
        </p:nvSpPr>
        <p:spPr>
          <a:xfrm>
            <a:off x="734001" y="3037845"/>
            <a:ext cx="3145972" cy="369332"/>
          </a:xfrm>
          <a:prstGeom prst="rect">
            <a:avLst/>
          </a:prstGeom>
        </p:spPr>
        <p:txBody>
          <a:bodyPr wrap="square">
            <a:spAutoFit/>
          </a:bodyPr>
          <a:lstStyle/>
          <a:p>
            <a:pPr>
              <a:lnSpc>
                <a:spcPct val="120000"/>
              </a:lnSpc>
            </a:pPr>
            <a:r>
              <a:rPr lang="zh-CN" altLang="en-US" sz="1500" b="1" dirty="0">
                <a:solidFill>
                  <a:prstClr val="black">
                    <a:lumMod val="75000"/>
                    <a:lumOff val="25000"/>
                  </a:prstClr>
                </a:solidFill>
                <a:cs typeface="+mn-ea"/>
                <a:sym typeface="+mn-lt"/>
              </a:rPr>
              <a:t>计算机网络的安全技术</a:t>
            </a:r>
            <a:endParaRPr lang="en-US" sz="1500" b="1" dirty="0">
              <a:solidFill>
                <a:prstClr val="white">
                  <a:lumMod val="65000"/>
                </a:prstClr>
              </a:solidFill>
              <a:cs typeface="+mn-ea"/>
              <a:sym typeface="+mn-lt"/>
            </a:endParaRPr>
          </a:p>
        </p:txBody>
      </p:sp>
    </p:spTree>
    <p:extLst>
      <p:ext uri="{BB962C8B-B14F-4D97-AF65-F5344CB8AC3E}">
        <p14:creationId xmlns:p14="http://schemas.microsoft.com/office/powerpoint/2010/main" val="3645289672"/>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Graphic spid="30" grpId="0">
        <p:bldAsOne/>
      </p:bldGraphic>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p:cNvSpPr>
            <a:spLocks noGrp="1"/>
          </p:cNvSpPr>
          <p:nvPr>
            <p:ph type="title" idx="4294967295"/>
          </p:nvPr>
        </p:nvSpPr>
        <p:spPr>
          <a:xfrm>
            <a:off x="3889119" y="1797071"/>
            <a:ext cx="4433887" cy="973138"/>
          </a:xfrm>
          <a:prstGeom prst="rect">
            <a:avLst/>
          </a:prstGeom>
        </p:spPr>
        <p:txBody>
          <a:bodyPr>
            <a:normAutofit fontScale="90000"/>
          </a:bodyPr>
          <a:lstStyle/>
          <a:p>
            <a:r>
              <a:rPr lang="zh-CN" altLang="en-US" dirty="0">
                <a:solidFill>
                  <a:schemeClr val="accent1"/>
                </a:solidFill>
                <a:latin typeface="+mn-lt"/>
                <a:ea typeface="+mn-ea"/>
                <a:cs typeface="+mn-ea"/>
                <a:sym typeface="+mn-lt"/>
              </a:rPr>
              <a:t>商业应用安全技术</a:t>
            </a:r>
            <a:endParaRPr lang="en-US" dirty="0">
              <a:solidFill>
                <a:schemeClr val="accent1"/>
              </a:solidFill>
              <a:latin typeface="+mn-lt"/>
              <a:ea typeface="+mn-ea"/>
              <a:cs typeface="+mn-ea"/>
              <a:sym typeface="+mn-lt"/>
            </a:endParaRPr>
          </a:p>
        </p:txBody>
      </p:sp>
      <p:sp>
        <p:nvSpPr>
          <p:cNvPr id="10" name="Rectangle 9"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p:cNvSpPr/>
          <p:nvPr/>
        </p:nvSpPr>
        <p:spPr>
          <a:xfrm>
            <a:off x="3890440" y="2770209"/>
            <a:ext cx="4432566" cy="1096454"/>
          </a:xfrm>
          <a:prstGeom prst="rect">
            <a:avLst/>
          </a:prstGeom>
        </p:spPr>
        <p:txBody>
          <a:bodyPr wrap="square">
            <a:spAutoFit/>
          </a:bodyPr>
          <a:lstStyle/>
          <a:p>
            <a:pPr>
              <a:lnSpc>
                <a:spcPct val="150000"/>
              </a:lnSpc>
            </a:pPr>
            <a:r>
              <a:rPr lang="zh-CN" altLang="en-US" sz="1200" b="1" dirty="0">
                <a:solidFill>
                  <a:schemeClr val="tx1">
                    <a:lumMod val="85000"/>
                    <a:lumOff val="15000"/>
                  </a:schemeClr>
                </a:solidFill>
                <a:cs typeface="+mn-ea"/>
                <a:sym typeface="+mn-lt"/>
              </a:rPr>
              <a:t>实现电子商务的安全保护</a:t>
            </a:r>
            <a:r>
              <a:rPr lang="id-ID" sz="1050" dirty="0">
                <a:solidFill>
                  <a:schemeClr val="tx1">
                    <a:lumMod val="85000"/>
                    <a:lumOff val="15000"/>
                  </a:schemeClr>
                </a:solidFill>
                <a:cs typeface="+mn-ea"/>
                <a:sym typeface="+mn-lt"/>
              </a:rPr>
              <a:t>,</a:t>
            </a:r>
            <a:r>
              <a:rPr lang="zh-CN" altLang="en-US" sz="1050" dirty="0">
                <a:solidFill>
                  <a:schemeClr val="tx1">
                    <a:lumMod val="85000"/>
                    <a:lumOff val="15000"/>
                  </a:schemeClr>
                </a:solidFill>
                <a:cs typeface="+mn-ea"/>
                <a:sym typeface="+mn-lt"/>
              </a:rPr>
              <a:t>电子商务运行中存在的安全隐患。其主要表现在截获传输信息、伪造电子邮件、否认己有交易等方面。针对电子商务的这些安全隐患，市而上广泛采用身份识别技术数据加密技术、数字签名技术和放火墙技术来实现电子商务的安全保护</a:t>
            </a:r>
            <a:endParaRPr lang="en-US" sz="1050" dirty="0">
              <a:solidFill>
                <a:schemeClr val="tx1">
                  <a:lumMod val="85000"/>
                  <a:lumOff val="15000"/>
                </a:schemeClr>
              </a:solidFill>
              <a:cs typeface="+mn-ea"/>
              <a:sym typeface="+mn-lt"/>
            </a:endParaRPr>
          </a:p>
        </p:txBody>
      </p:sp>
      <p:sp>
        <p:nvSpPr>
          <p:cNvPr id="2" name="e7d195523061f1c0" descr="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 hidden="1">
            <a:extLst>
              <a:ext uri="{FF2B5EF4-FFF2-40B4-BE49-F238E27FC236}">
                <a16:creationId xmlns:a16="http://schemas.microsoft.com/office/drawing/2014/main" id="{AE0BD021-DE09-4786-8121-18CF96CEB8D3}"/>
              </a:ext>
            </a:extLst>
          </p:cNvPr>
          <p:cNvSpPr txBox="1"/>
          <p:nvPr/>
        </p:nvSpPr>
        <p:spPr>
          <a:xfrm>
            <a:off x="-266700" y="1352550"/>
            <a:ext cx="318036" cy="762000"/>
          </a:xfrm>
          <a:prstGeom prst="rect">
            <a:avLst/>
          </a:prstGeom>
          <a:noFill/>
        </p:spPr>
        <p:txBody>
          <a:bodyPr vert="wordArtVert" rtlCol="0">
            <a:spAutoFit/>
          </a:bodyPr>
          <a:lstStyle/>
          <a:p>
            <a:r>
              <a:rPr lang="en-US" altLang="zh-CN" sz="100">
                <a:solidFill>
                  <a:prstClr val="black"/>
                </a:solidFill>
                <a:cs typeface="+mn-ea"/>
                <a:sym typeface="+mn-lt"/>
              </a:rPr>
              <a:t>e7d195523061f1c08d347f6bf0421bdacd46f3c1815d51b81E1CE79090F8942429A56C6AE2B3163BABA1A3FCE285BEC4FF43A5085572A94AD2C0A17AE448F24FA68DD62479D8C0666FEB6710638384D2367A4F9968D4F34B8021511817528C6E372515B5BB6EB0932657E93CD06C2DBC5B306DB98ACE35153B0C5FBB022424B4A7D0D190575670860332FD8A055F15EB</a:t>
            </a:r>
            <a:endParaRPr lang="zh-CN" altLang="en-US" sz="100">
              <a:solidFill>
                <a:prstClr val="black"/>
              </a:solidFill>
              <a:cs typeface="+mn-ea"/>
              <a:sym typeface="+mn-lt"/>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885950"/>
            <a:ext cx="3016364" cy="2012507"/>
          </a:xfrm>
          <a:prstGeom prst="rect">
            <a:avLst/>
          </a:prstGeom>
        </p:spPr>
      </p:pic>
    </p:spTree>
    <p:extLst>
      <p:ext uri="{BB962C8B-B14F-4D97-AF65-F5344CB8AC3E}">
        <p14:creationId xmlns:p14="http://schemas.microsoft.com/office/powerpoint/2010/main" val="3153243901"/>
      </p:ext>
    </p:extLst>
  </p:cSld>
  <p:clrMapOvr>
    <a:masterClrMapping/>
  </p:clrMapOvr>
  <mc:AlternateContent xmlns:mc="http://schemas.openxmlformats.org/markup-compatibility/2006" xmlns:p14="http://schemas.microsoft.com/office/powerpoint/2010/main">
    <mc:Choice Requires="p14">
      <p:transition spd="slow" p14:dur="1600" advClick="0" advTm="0">
        <p14:prism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46191" t="36727" r="21984" b="17640"/>
          <a:stretch/>
        </p:blipFill>
        <p:spPr>
          <a:xfrm rot="5400000">
            <a:off x="2810550" y="3141999"/>
            <a:ext cx="769668" cy="1486098"/>
          </a:xfrm>
          <a:prstGeom prst="rect">
            <a:avLst/>
          </a:prstGeom>
        </p:spPr>
      </p:pic>
      <p:pic>
        <p:nvPicPr>
          <p:cNvPr id="16" name="图片 15"/>
          <p:cNvPicPr>
            <a:picLocks noChangeAspect="1"/>
          </p:cNvPicPr>
          <p:nvPr/>
        </p:nvPicPr>
        <p:blipFill rotWithShape="1">
          <a:blip r:embed="rId4"/>
          <a:srcRect l="44647" b="48022"/>
          <a:stretch/>
        </p:blipFill>
        <p:spPr>
          <a:xfrm rot="166831" flipH="1">
            <a:off x="3483947" y="697417"/>
            <a:ext cx="1290880" cy="1093905"/>
          </a:xfrm>
          <a:prstGeom prst="rect">
            <a:avLst/>
          </a:prstGeom>
        </p:spPr>
      </p:pic>
      <p:pic>
        <p:nvPicPr>
          <p:cNvPr id="17" name="图片 16"/>
          <p:cNvPicPr>
            <a:picLocks noChangeAspect="1"/>
          </p:cNvPicPr>
          <p:nvPr/>
        </p:nvPicPr>
        <p:blipFill>
          <a:blip r:embed="rId5"/>
          <a:stretch>
            <a:fillRect/>
          </a:stretch>
        </p:blipFill>
        <p:spPr>
          <a:xfrm rot="16200000" flipV="1">
            <a:off x="6333345" y="1039005"/>
            <a:ext cx="2033212" cy="2203103"/>
          </a:xfrm>
          <a:prstGeom prst="rect">
            <a:avLst/>
          </a:prstGeom>
        </p:spPr>
      </p:pic>
      <p:pic>
        <p:nvPicPr>
          <p:cNvPr id="18" name="图片 17"/>
          <p:cNvPicPr>
            <a:picLocks noChangeAspect="1"/>
          </p:cNvPicPr>
          <p:nvPr/>
        </p:nvPicPr>
        <p:blipFill rotWithShape="1">
          <a:blip r:embed="rId3"/>
          <a:srcRect l="15475" t="5712" r="30716" b="63083"/>
          <a:stretch/>
        </p:blipFill>
        <p:spPr>
          <a:xfrm rot="5400000">
            <a:off x="1167785" y="3591824"/>
            <a:ext cx="1164941" cy="909711"/>
          </a:xfrm>
          <a:prstGeom prst="rect">
            <a:avLst/>
          </a:prstGeom>
        </p:spPr>
      </p:pic>
      <p:sp>
        <p:nvSpPr>
          <p:cNvPr id="19" name="TextBox 48"/>
          <p:cNvSpPr txBox="1"/>
          <p:nvPr/>
        </p:nvSpPr>
        <p:spPr>
          <a:xfrm>
            <a:off x="1295400" y="1863864"/>
            <a:ext cx="4572000" cy="707886"/>
          </a:xfrm>
          <a:prstGeom prst="rect">
            <a:avLst/>
          </a:prstGeom>
          <a:noFill/>
        </p:spPr>
        <p:txBody>
          <a:bodyPr wrap="square" lIns="0" tIns="0" rIns="0" bIns="0" rtlCol="0">
            <a:spAutoFit/>
          </a:bodyPr>
          <a:lstStyle/>
          <a:p>
            <a:pPr algn="dist" defTabSz="685800"/>
            <a:r>
              <a:rPr lang="zh-CN" altLang="en-US" sz="4600" b="1" dirty="0">
                <a:solidFill>
                  <a:schemeClr val="bg1"/>
                </a:solidFill>
                <a:latin typeface="+mj-ea"/>
                <a:ea typeface="+mj-ea"/>
                <a:cs typeface="+mn-ea"/>
                <a:sym typeface="+mn-lt"/>
              </a:rPr>
              <a:t>发展趋势策略</a:t>
            </a:r>
          </a:p>
        </p:txBody>
      </p:sp>
      <p:sp>
        <p:nvSpPr>
          <p:cNvPr id="20" name="TextBox 48"/>
          <p:cNvSpPr txBox="1"/>
          <p:nvPr/>
        </p:nvSpPr>
        <p:spPr>
          <a:xfrm>
            <a:off x="1295400" y="1082176"/>
            <a:ext cx="2667000" cy="615553"/>
          </a:xfrm>
          <a:prstGeom prst="rect">
            <a:avLst/>
          </a:prstGeom>
          <a:noFill/>
        </p:spPr>
        <p:txBody>
          <a:bodyPr wrap="square" lIns="0" tIns="0" rIns="0" bIns="0" rtlCol="0">
            <a:spAutoFit/>
          </a:bodyPr>
          <a:lstStyle/>
          <a:p>
            <a:pPr defTabSz="685800"/>
            <a:r>
              <a:rPr lang="zh-CN" altLang="en-US" sz="4000" spc="600" dirty="0">
                <a:solidFill>
                  <a:schemeClr val="bg1"/>
                </a:solidFill>
                <a:latin typeface="+mn-ea"/>
                <a:cs typeface="+mn-ea"/>
                <a:sym typeface="+mn-lt"/>
              </a:rPr>
              <a:t>第四部分</a:t>
            </a:r>
            <a:endParaRPr lang="en-US" altLang="zh-CN" sz="4000" spc="600" dirty="0">
              <a:solidFill>
                <a:schemeClr val="bg1"/>
              </a:solidFill>
              <a:latin typeface="+mn-ea"/>
              <a:cs typeface="+mn-ea"/>
              <a:sym typeface="+mn-lt"/>
            </a:endParaRPr>
          </a:p>
        </p:txBody>
      </p:sp>
      <p:sp>
        <p:nvSpPr>
          <p:cNvPr id="21" name="矩形 20"/>
          <p:cNvSpPr/>
          <p:nvPr/>
        </p:nvSpPr>
        <p:spPr>
          <a:xfrm>
            <a:off x="1219201" y="2724150"/>
            <a:ext cx="4648199" cy="532453"/>
          </a:xfrm>
          <a:prstGeom prst="rect">
            <a:avLst/>
          </a:prstGeom>
        </p:spPr>
        <p:txBody>
          <a:bodyPr wrap="square">
            <a:spAutoFit/>
          </a:bodyPr>
          <a:lstStyle/>
          <a:p>
            <a:pPr>
              <a:lnSpc>
                <a:spcPct val="130000"/>
              </a:lnSpc>
            </a:pPr>
            <a:r>
              <a:rPr lang="en-US" altLang="zh-CN" sz="1100" dirty="0">
                <a:solidFill>
                  <a:schemeClr val="bg1"/>
                </a:solidFill>
                <a:latin typeface="+mn-ea"/>
              </a:rPr>
              <a:t>performance in workplace execution comes from careful execution workplace execution comes</a:t>
            </a:r>
            <a:endParaRPr lang="zh-CN" altLang="en-US" sz="1100" dirty="0">
              <a:solidFill>
                <a:schemeClr val="bg1"/>
              </a:solidFill>
              <a:latin typeface="+mn-ea"/>
            </a:endParaRPr>
          </a:p>
        </p:txBody>
      </p:sp>
      <p:pic>
        <p:nvPicPr>
          <p:cNvPr id="24" name="图片 23"/>
          <p:cNvPicPr>
            <a:picLocks noChangeAspect="1"/>
          </p:cNvPicPr>
          <p:nvPr/>
        </p:nvPicPr>
        <p:blipFill>
          <a:blip r:embed="rId6"/>
          <a:stretch>
            <a:fillRect/>
          </a:stretch>
        </p:blipFill>
        <p:spPr>
          <a:xfrm>
            <a:off x="6248400" y="2942924"/>
            <a:ext cx="2237081" cy="1533826"/>
          </a:xfrm>
          <a:prstGeom prst="rect">
            <a:avLst/>
          </a:prstGeom>
        </p:spPr>
      </p:pic>
    </p:spTree>
    <p:extLst>
      <p:ext uri="{BB962C8B-B14F-4D97-AF65-F5344CB8AC3E}">
        <p14:creationId xmlns:p14="http://schemas.microsoft.com/office/powerpoint/2010/main" val="2550890870"/>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矩形 82"/>
          <p:cNvSpPr/>
          <p:nvPr/>
        </p:nvSpPr>
        <p:spPr>
          <a:xfrm>
            <a:off x="6021503" y="1800820"/>
            <a:ext cx="196755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prstClr val="black">
                    <a:lumMod val="75000"/>
                    <a:lumOff val="25000"/>
                  </a:prstClr>
                </a:solidFill>
                <a:cs typeface="+mn-ea"/>
                <a:sym typeface="+mn-lt"/>
              </a:rPr>
              <a:t>随着云端计算的应用范围越来越广</a:t>
            </a:r>
            <a:r>
              <a:rPr lang="en-US" altLang="zh-CN" sz="900" dirty="0">
                <a:solidFill>
                  <a:prstClr val="black">
                    <a:lumMod val="75000"/>
                    <a:lumOff val="25000"/>
                  </a:prstClr>
                </a:solidFill>
                <a:cs typeface="+mn-ea"/>
                <a:sym typeface="+mn-lt"/>
              </a:rPr>
              <a:t>,</a:t>
            </a:r>
            <a:r>
              <a:rPr lang="zh-CN" altLang="en-US" sz="900" dirty="0">
                <a:solidFill>
                  <a:prstClr val="black">
                    <a:lumMod val="75000"/>
                    <a:lumOff val="25000"/>
                  </a:prstClr>
                </a:solidFill>
                <a:cs typeface="+mn-ea"/>
                <a:sym typeface="+mn-lt"/>
              </a:rPr>
              <a:t>国内外许多企业都纷纷将那些需要大量资料处理的需求外包给云端运算的服务提供厂商</a:t>
            </a:r>
            <a:endParaRPr lang="en-US" altLang="zh-CN" sz="900" dirty="0">
              <a:solidFill>
                <a:prstClr val="black">
                  <a:lumMod val="75000"/>
                  <a:lumOff val="25000"/>
                </a:prstClr>
              </a:solidFill>
              <a:cs typeface="+mn-ea"/>
              <a:sym typeface="+mn-lt"/>
            </a:endParaRPr>
          </a:p>
        </p:txBody>
      </p:sp>
      <p:sp>
        <p:nvSpPr>
          <p:cNvPr id="88" name="矩形 87"/>
          <p:cNvSpPr/>
          <p:nvPr/>
        </p:nvSpPr>
        <p:spPr>
          <a:xfrm>
            <a:off x="6033445" y="3347162"/>
            <a:ext cx="196755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prstClr val="black">
                    <a:lumMod val="75000"/>
                    <a:lumOff val="25000"/>
                  </a:prstClr>
                </a:solidFill>
                <a:cs typeface="+mn-ea"/>
                <a:sym typeface="+mn-lt"/>
              </a:rPr>
              <a:t>随着云端计算的应用范围越来越广</a:t>
            </a:r>
            <a:r>
              <a:rPr lang="en-US" altLang="zh-CN" sz="900" dirty="0">
                <a:solidFill>
                  <a:prstClr val="black">
                    <a:lumMod val="75000"/>
                    <a:lumOff val="25000"/>
                  </a:prstClr>
                </a:solidFill>
                <a:cs typeface="+mn-ea"/>
                <a:sym typeface="+mn-lt"/>
              </a:rPr>
              <a:t>,</a:t>
            </a:r>
            <a:r>
              <a:rPr lang="zh-CN" altLang="en-US" sz="900" dirty="0">
                <a:solidFill>
                  <a:prstClr val="black">
                    <a:lumMod val="75000"/>
                    <a:lumOff val="25000"/>
                  </a:prstClr>
                </a:solidFill>
                <a:cs typeface="+mn-ea"/>
                <a:sym typeface="+mn-lt"/>
              </a:rPr>
              <a:t>国内外许多企业都纷纷将那些需要大量资料处理的需求外包给云端运算的服务提供厂商</a:t>
            </a:r>
            <a:endParaRPr lang="en-US" altLang="zh-CN" sz="900" dirty="0">
              <a:solidFill>
                <a:prstClr val="black">
                  <a:lumMod val="75000"/>
                  <a:lumOff val="25000"/>
                </a:prstClr>
              </a:solidFill>
              <a:cs typeface="+mn-ea"/>
              <a:sym typeface="+mn-lt"/>
            </a:endParaRPr>
          </a:p>
        </p:txBody>
      </p:sp>
      <p:sp>
        <p:nvSpPr>
          <p:cNvPr id="89" name="矩形 88"/>
          <p:cNvSpPr/>
          <p:nvPr/>
        </p:nvSpPr>
        <p:spPr>
          <a:xfrm>
            <a:off x="1035102" y="1862686"/>
            <a:ext cx="196711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900" dirty="0">
                <a:solidFill>
                  <a:prstClr val="black">
                    <a:lumMod val="75000"/>
                    <a:lumOff val="25000"/>
                  </a:prstClr>
                </a:solidFill>
                <a:cs typeface="+mn-ea"/>
                <a:sym typeface="+mn-lt"/>
              </a:rPr>
              <a:t>随着云端计算的应用范围越来越广</a:t>
            </a:r>
            <a:r>
              <a:rPr lang="en-US" altLang="zh-CN" sz="900" dirty="0">
                <a:solidFill>
                  <a:prstClr val="black">
                    <a:lumMod val="75000"/>
                    <a:lumOff val="25000"/>
                  </a:prstClr>
                </a:solidFill>
                <a:cs typeface="+mn-ea"/>
                <a:sym typeface="+mn-lt"/>
              </a:rPr>
              <a:t>,</a:t>
            </a:r>
            <a:r>
              <a:rPr lang="zh-CN" altLang="en-US" sz="900" dirty="0">
                <a:solidFill>
                  <a:prstClr val="black">
                    <a:lumMod val="75000"/>
                    <a:lumOff val="25000"/>
                  </a:prstClr>
                </a:solidFill>
                <a:cs typeface="+mn-ea"/>
                <a:sym typeface="+mn-lt"/>
              </a:rPr>
              <a:t>国内外许多企业都纷纷将那些需要大量资料处理的需求外包给云端运算的服务提供厂商</a:t>
            </a:r>
            <a:endParaRPr lang="en-US" altLang="zh-CN" sz="900" dirty="0">
              <a:solidFill>
                <a:prstClr val="black">
                  <a:lumMod val="75000"/>
                  <a:lumOff val="25000"/>
                </a:prstClr>
              </a:solidFill>
              <a:cs typeface="+mn-ea"/>
              <a:sym typeface="+mn-lt"/>
            </a:endParaRPr>
          </a:p>
        </p:txBody>
      </p:sp>
      <p:sp>
        <p:nvSpPr>
          <p:cNvPr id="90" name="矩形 89"/>
          <p:cNvSpPr/>
          <p:nvPr/>
        </p:nvSpPr>
        <p:spPr>
          <a:xfrm>
            <a:off x="1035102" y="3262420"/>
            <a:ext cx="1967115"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900" dirty="0">
                <a:solidFill>
                  <a:prstClr val="black">
                    <a:lumMod val="75000"/>
                    <a:lumOff val="25000"/>
                  </a:prstClr>
                </a:solidFill>
                <a:cs typeface="+mn-ea"/>
                <a:sym typeface="+mn-lt"/>
              </a:rPr>
              <a:t>云端运算服务的提供商提供了最可靠和最安全的资料储存中心，用户不需要担心资料的遗失以及病毒或黑客的入侵等问题</a:t>
            </a:r>
            <a:endParaRPr lang="en-US" altLang="zh-CN" sz="900" dirty="0">
              <a:solidFill>
                <a:prstClr val="black">
                  <a:lumMod val="75000"/>
                  <a:lumOff val="25000"/>
                </a:prstClr>
              </a:solidFill>
              <a:cs typeface="+mn-ea"/>
              <a:sym typeface="+mn-lt"/>
            </a:endParaRPr>
          </a:p>
        </p:txBody>
      </p:sp>
      <p:sp>
        <p:nvSpPr>
          <p:cNvPr id="2" name="矩形 1">
            <a:extLst>
              <a:ext uri="{FF2B5EF4-FFF2-40B4-BE49-F238E27FC236}">
                <a16:creationId xmlns:a16="http://schemas.microsoft.com/office/drawing/2014/main" id="{1EB28CBF-64C3-4C66-B00F-0BF395E56076}"/>
              </a:ext>
            </a:extLst>
          </p:cNvPr>
          <p:cNvSpPr/>
          <p:nvPr/>
        </p:nvSpPr>
        <p:spPr>
          <a:xfrm>
            <a:off x="2170837" y="1539315"/>
            <a:ext cx="877163" cy="300082"/>
          </a:xfrm>
          <a:prstGeom prst="rect">
            <a:avLst/>
          </a:prstGeom>
        </p:spPr>
        <p:txBody>
          <a:bodyPr wrap="none">
            <a:spAutoFit/>
          </a:bodyPr>
          <a:lstStyle/>
          <a:p>
            <a:r>
              <a:rPr lang="zh-CN" altLang="en-US" sz="1350" b="1" dirty="0">
                <a:solidFill>
                  <a:prstClr val="black"/>
                </a:solidFill>
                <a:cs typeface="+mn-ea"/>
                <a:sym typeface="+mn-lt"/>
              </a:rPr>
              <a:t>云端运算</a:t>
            </a:r>
          </a:p>
        </p:txBody>
      </p:sp>
      <p:sp>
        <p:nvSpPr>
          <p:cNvPr id="78" name="矩形 77">
            <a:extLst>
              <a:ext uri="{FF2B5EF4-FFF2-40B4-BE49-F238E27FC236}">
                <a16:creationId xmlns:a16="http://schemas.microsoft.com/office/drawing/2014/main" id="{418CFFED-1C9F-4FCE-81C8-712344645B88}"/>
              </a:ext>
            </a:extLst>
          </p:cNvPr>
          <p:cNvSpPr/>
          <p:nvPr/>
        </p:nvSpPr>
        <p:spPr>
          <a:xfrm>
            <a:off x="1948939" y="2978421"/>
            <a:ext cx="1050288" cy="300082"/>
          </a:xfrm>
          <a:prstGeom prst="rect">
            <a:avLst/>
          </a:prstGeom>
        </p:spPr>
        <p:txBody>
          <a:bodyPr wrap="none">
            <a:spAutoFit/>
          </a:bodyPr>
          <a:lstStyle/>
          <a:p>
            <a:r>
              <a:rPr lang="zh-CN" altLang="en-US" sz="1350" b="1" dirty="0">
                <a:solidFill>
                  <a:prstClr val="black"/>
                </a:solidFill>
                <a:cs typeface="+mn-ea"/>
                <a:sym typeface="+mn-lt"/>
              </a:rPr>
              <a:t>大数据分析</a:t>
            </a:r>
          </a:p>
        </p:txBody>
      </p:sp>
      <p:sp>
        <p:nvSpPr>
          <p:cNvPr id="79" name="矩形 78">
            <a:extLst>
              <a:ext uri="{FF2B5EF4-FFF2-40B4-BE49-F238E27FC236}">
                <a16:creationId xmlns:a16="http://schemas.microsoft.com/office/drawing/2014/main" id="{0D34A1DF-F7F4-4F9D-B60A-D2F1D50DFB72}"/>
              </a:ext>
            </a:extLst>
          </p:cNvPr>
          <p:cNvSpPr/>
          <p:nvPr/>
        </p:nvSpPr>
        <p:spPr>
          <a:xfrm>
            <a:off x="6023901" y="1459005"/>
            <a:ext cx="877163" cy="300082"/>
          </a:xfrm>
          <a:prstGeom prst="rect">
            <a:avLst/>
          </a:prstGeom>
        </p:spPr>
        <p:txBody>
          <a:bodyPr wrap="none">
            <a:spAutoFit/>
          </a:bodyPr>
          <a:lstStyle/>
          <a:p>
            <a:r>
              <a:rPr lang="zh-CN" altLang="en-US" sz="1350" b="1" dirty="0">
                <a:solidFill>
                  <a:prstClr val="black"/>
                </a:solidFill>
                <a:cs typeface="+mn-ea"/>
                <a:sym typeface="+mn-lt"/>
              </a:rPr>
              <a:t>信息预警</a:t>
            </a:r>
          </a:p>
        </p:txBody>
      </p:sp>
      <p:sp>
        <p:nvSpPr>
          <p:cNvPr id="80" name="矩形 79">
            <a:extLst>
              <a:ext uri="{FF2B5EF4-FFF2-40B4-BE49-F238E27FC236}">
                <a16:creationId xmlns:a16="http://schemas.microsoft.com/office/drawing/2014/main" id="{5EEEE29D-9456-4C26-898A-5A53F1907ACC}"/>
              </a:ext>
            </a:extLst>
          </p:cNvPr>
          <p:cNvSpPr/>
          <p:nvPr/>
        </p:nvSpPr>
        <p:spPr>
          <a:xfrm>
            <a:off x="6038911" y="3004270"/>
            <a:ext cx="1223412" cy="300082"/>
          </a:xfrm>
          <a:prstGeom prst="rect">
            <a:avLst/>
          </a:prstGeom>
        </p:spPr>
        <p:txBody>
          <a:bodyPr wrap="none">
            <a:spAutoFit/>
          </a:bodyPr>
          <a:lstStyle/>
          <a:p>
            <a:r>
              <a:rPr lang="zh-CN" altLang="en-US" sz="1350" b="1" dirty="0">
                <a:solidFill>
                  <a:prstClr val="black"/>
                </a:solidFill>
                <a:cs typeface="+mn-ea"/>
                <a:sym typeface="+mn-lt"/>
              </a:rPr>
              <a:t>资料储存中心</a:t>
            </a: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26991" r="24990"/>
          <a:stretch/>
        </p:blipFill>
        <p:spPr>
          <a:xfrm>
            <a:off x="3425013" y="1539315"/>
            <a:ext cx="2217080" cy="2610612"/>
          </a:xfrm>
          <a:prstGeom prst="rect">
            <a:avLst/>
          </a:prstGeom>
        </p:spPr>
      </p:pic>
    </p:spTree>
    <p:extLst>
      <p:ext uri="{BB962C8B-B14F-4D97-AF65-F5344CB8AC3E}">
        <p14:creationId xmlns:p14="http://schemas.microsoft.com/office/powerpoint/2010/main" val="2451179139"/>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500" fill="hold"/>
                                        <p:tgtEl>
                                          <p:spTgt spid="90"/>
                                        </p:tgtEl>
                                        <p:attrNameLst>
                                          <p:attrName>ppt_w</p:attrName>
                                        </p:attrNameLst>
                                      </p:cBhvr>
                                      <p:tavLst>
                                        <p:tav tm="0">
                                          <p:val>
                                            <p:fltVal val="0"/>
                                          </p:val>
                                        </p:tav>
                                        <p:tav tm="100000">
                                          <p:val>
                                            <p:strVal val="#ppt_w"/>
                                          </p:val>
                                        </p:tav>
                                      </p:tavLst>
                                    </p:anim>
                                    <p:anim calcmode="lin" valueType="num">
                                      <p:cBhvr>
                                        <p:cTn id="13" dur="500" fill="hold"/>
                                        <p:tgtEl>
                                          <p:spTgt spid="90"/>
                                        </p:tgtEl>
                                        <p:attrNameLst>
                                          <p:attrName>ppt_h</p:attrName>
                                        </p:attrNameLst>
                                      </p:cBhvr>
                                      <p:tavLst>
                                        <p:tav tm="0">
                                          <p:val>
                                            <p:fltVal val="0"/>
                                          </p:val>
                                        </p:tav>
                                        <p:tav tm="100000">
                                          <p:val>
                                            <p:strVal val="#ppt_h"/>
                                          </p:val>
                                        </p:tav>
                                      </p:tavLst>
                                    </p:anim>
                                    <p:animEffect transition="in" filter="fade">
                                      <p:cBhvr>
                                        <p:cTn id="14" dur="500"/>
                                        <p:tgtEl>
                                          <p:spTgt spid="9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8"/>
                                        </p:tgtEl>
                                        <p:attrNameLst>
                                          <p:attrName>style.visibility</p:attrName>
                                        </p:attrNameLst>
                                      </p:cBhvr>
                                      <p:to>
                                        <p:strVal val="visible"/>
                                      </p:to>
                                    </p:set>
                                    <p:anim calcmode="lin" valueType="num">
                                      <p:cBhvr>
                                        <p:cTn id="22" dur="500" fill="hold"/>
                                        <p:tgtEl>
                                          <p:spTgt spid="88"/>
                                        </p:tgtEl>
                                        <p:attrNameLst>
                                          <p:attrName>ppt_w</p:attrName>
                                        </p:attrNameLst>
                                      </p:cBhvr>
                                      <p:tavLst>
                                        <p:tav tm="0">
                                          <p:val>
                                            <p:fltVal val="0"/>
                                          </p:val>
                                        </p:tav>
                                        <p:tav tm="100000">
                                          <p:val>
                                            <p:strVal val="#ppt_w"/>
                                          </p:val>
                                        </p:tav>
                                      </p:tavLst>
                                    </p:anim>
                                    <p:anim calcmode="lin" valueType="num">
                                      <p:cBhvr>
                                        <p:cTn id="23" dur="500" fill="hold"/>
                                        <p:tgtEl>
                                          <p:spTgt spid="88"/>
                                        </p:tgtEl>
                                        <p:attrNameLst>
                                          <p:attrName>ppt_h</p:attrName>
                                        </p:attrNameLst>
                                      </p:cBhvr>
                                      <p:tavLst>
                                        <p:tav tm="0">
                                          <p:val>
                                            <p:fltVal val="0"/>
                                          </p:val>
                                        </p:tav>
                                        <p:tav tm="100000">
                                          <p:val>
                                            <p:strVal val="#ppt_h"/>
                                          </p:val>
                                        </p:tav>
                                      </p:tavLst>
                                    </p:anim>
                                    <p:animEffect transition="in" filter="fade">
                                      <p:cBhvr>
                                        <p:cTn id="24" dur="500"/>
                                        <p:tgtEl>
                                          <p:spTgt spid="8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 calcmode="lin" valueType="num">
                                      <p:cBhvr>
                                        <p:cTn id="38" dur="500" fill="hold"/>
                                        <p:tgtEl>
                                          <p:spTgt spid="78"/>
                                        </p:tgtEl>
                                        <p:attrNameLst>
                                          <p:attrName>ppt_w</p:attrName>
                                        </p:attrNameLst>
                                      </p:cBhvr>
                                      <p:tavLst>
                                        <p:tav tm="0">
                                          <p:val>
                                            <p:fltVal val="0"/>
                                          </p:val>
                                        </p:tav>
                                        <p:tav tm="100000">
                                          <p:val>
                                            <p:strVal val="#ppt_w"/>
                                          </p:val>
                                        </p:tav>
                                      </p:tavLst>
                                    </p:anim>
                                    <p:anim calcmode="lin" valueType="num">
                                      <p:cBhvr>
                                        <p:cTn id="39" dur="500" fill="hold"/>
                                        <p:tgtEl>
                                          <p:spTgt spid="78"/>
                                        </p:tgtEl>
                                        <p:attrNameLst>
                                          <p:attrName>ppt_h</p:attrName>
                                        </p:attrNameLst>
                                      </p:cBhvr>
                                      <p:tavLst>
                                        <p:tav tm="0">
                                          <p:val>
                                            <p:fltVal val="0"/>
                                          </p:val>
                                        </p:tav>
                                        <p:tav tm="100000">
                                          <p:val>
                                            <p:strVal val="#ppt_h"/>
                                          </p:val>
                                        </p:tav>
                                      </p:tavLst>
                                    </p:anim>
                                    <p:animEffect transition="in" filter="fade">
                                      <p:cBhvr>
                                        <p:cTn id="40" dur="500"/>
                                        <p:tgtEl>
                                          <p:spTgt spid="7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p:cTn id="43" dur="500" fill="hold"/>
                                        <p:tgtEl>
                                          <p:spTgt spid="79"/>
                                        </p:tgtEl>
                                        <p:attrNameLst>
                                          <p:attrName>ppt_w</p:attrName>
                                        </p:attrNameLst>
                                      </p:cBhvr>
                                      <p:tavLst>
                                        <p:tav tm="0">
                                          <p:val>
                                            <p:fltVal val="0"/>
                                          </p:val>
                                        </p:tav>
                                        <p:tav tm="100000">
                                          <p:val>
                                            <p:strVal val="#ppt_w"/>
                                          </p:val>
                                        </p:tav>
                                      </p:tavLst>
                                    </p:anim>
                                    <p:anim calcmode="lin" valueType="num">
                                      <p:cBhvr>
                                        <p:cTn id="44" dur="500" fill="hold"/>
                                        <p:tgtEl>
                                          <p:spTgt spid="79"/>
                                        </p:tgtEl>
                                        <p:attrNameLst>
                                          <p:attrName>ppt_h</p:attrName>
                                        </p:attrNameLst>
                                      </p:cBhvr>
                                      <p:tavLst>
                                        <p:tav tm="0">
                                          <p:val>
                                            <p:fltVal val="0"/>
                                          </p:val>
                                        </p:tav>
                                        <p:tav tm="100000">
                                          <p:val>
                                            <p:strVal val="#ppt_h"/>
                                          </p:val>
                                        </p:tav>
                                      </p:tavLst>
                                    </p:anim>
                                    <p:animEffect transition="in" filter="fade">
                                      <p:cBhvr>
                                        <p:cTn id="45" dur="500"/>
                                        <p:tgtEl>
                                          <p:spTgt spid="7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0"/>
                                        </p:tgtEl>
                                        <p:attrNameLst>
                                          <p:attrName>style.visibility</p:attrName>
                                        </p:attrNameLst>
                                      </p:cBhvr>
                                      <p:to>
                                        <p:strVal val="visible"/>
                                      </p:to>
                                    </p:set>
                                    <p:anim calcmode="lin" valueType="num">
                                      <p:cBhvr>
                                        <p:cTn id="48" dur="500" fill="hold"/>
                                        <p:tgtEl>
                                          <p:spTgt spid="80"/>
                                        </p:tgtEl>
                                        <p:attrNameLst>
                                          <p:attrName>ppt_w</p:attrName>
                                        </p:attrNameLst>
                                      </p:cBhvr>
                                      <p:tavLst>
                                        <p:tav tm="0">
                                          <p:val>
                                            <p:fltVal val="0"/>
                                          </p:val>
                                        </p:tav>
                                        <p:tav tm="100000">
                                          <p:val>
                                            <p:strVal val="#ppt_w"/>
                                          </p:val>
                                        </p:tav>
                                      </p:tavLst>
                                    </p:anim>
                                    <p:anim calcmode="lin" valueType="num">
                                      <p:cBhvr>
                                        <p:cTn id="49" dur="500" fill="hold"/>
                                        <p:tgtEl>
                                          <p:spTgt spid="80"/>
                                        </p:tgtEl>
                                        <p:attrNameLst>
                                          <p:attrName>ppt_h</p:attrName>
                                        </p:attrNameLst>
                                      </p:cBhvr>
                                      <p:tavLst>
                                        <p:tav tm="0">
                                          <p:val>
                                            <p:fltVal val="0"/>
                                          </p:val>
                                        </p:tav>
                                        <p:tav tm="100000">
                                          <p:val>
                                            <p:strVal val="#ppt_h"/>
                                          </p:val>
                                        </p:tav>
                                      </p:tavLst>
                                    </p:anim>
                                    <p:animEffect transition="in" filter="fade">
                                      <p:cBhvr>
                                        <p:cTn id="5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8" grpId="0"/>
      <p:bldP spid="89" grpId="0"/>
      <p:bldP spid="90" grpId="0"/>
      <p:bldP spid="2" grpId="0"/>
      <p:bldP spid="78" grpId="0"/>
      <p:bldP spid="79" grpId="0"/>
      <p:bldP spid="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3">
            <a:extLst>
              <a:ext uri="{FF2B5EF4-FFF2-40B4-BE49-F238E27FC236}">
                <a16:creationId xmlns:a16="http://schemas.microsoft.com/office/drawing/2014/main" id="{498D9BCD-6186-4A45-AE18-FF046C438A0A}"/>
              </a:ext>
            </a:extLst>
          </p:cNvPr>
          <p:cNvSpPr txBox="1"/>
          <p:nvPr/>
        </p:nvSpPr>
        <p:spPr>
          <a:xfrm>
            <a:off x="1023514" y="1809750"/>
            <a:ext cx="1567286" cy="300082"/>
          </a:xfrm>
          <a:prstGeom prst="rect">
            <a:avLst/>
          </a:prstGeom>
          <a:solidFill>
            <a:schemeClr val="accent1"/>
          </a:solidFill>
        </p:spPr>
        <p:txBody>
          <a:bodyPr wrap="square" rtlCol="0">
            <a:spAutoFit/>
          </a:bodyPr>
          <a:lstStyle/>
          <a:p>
            <a:pPr algn="ctr"/>
            <a:r>
              <a:rPr lang="zh-CN" altLang="en-US" sz="1350" b="1" dirty="0">
                <a:solidFill>
                  <a:schemeClr val="bg1"/>
                </a:solidFill>
                <a:cs typeface="+mn-ea"/>
                <a:sym typeface="+mn-lt"/>
              </a:rPr>
              <a:t>云计算</a:t>
            </a:r>
          </a:p>
        </p:txBody>
      </p:sp>
      <p:sp>
        <p:nvSpPr>
          <p:cNvPr id="48" name="TextBox 14">
            <a:extLst>
              <a:ext uri="{FF2B5EF4-FFF2-40B4-BE49-F238E27FC236}">
                <a16:creationId xmlns:a16="http://schemas.microsoft.com/office/drawing/2014/main" id="{1936ABEE-7977-41CC-BC79-24A3AE214235}"/>
              </a:ext>
            </a:extLst>
          </p:cNvPr>
          <p:cNvSpPr txBox="1"/>
          <p:nvPr/>
        </p:nvSpPr>
        <p:spPr>
          <a:xfrm>
            <a:off x="914400" y="2181820"/>
            <a:ext cx="1859942" cy="715581"/>
          </a:xfrm>
          <a:prstGeom prst="rect">
            <a:avLst/>
          </a:prstGeom>
          <a:noFill/>
        </p:spPr>
        <p:txBody>
          <a:bodyPr wrap="square" rtlCol="0">
            <a:spAutoFit/>
          </a:bodyPr>
          <a:lstStyle/>
          <a:p>
            <a:pPr algn="ctr">
              <a:lnSpc>
                <a:spcPct val="150000"/>
              </a:lnSpc>
            </a:pPr>
            <a:r>
              <a:rPr lang="zh-CN" altLang="en-US" sz="900" spc="112" dirty="0">
                <a:solidFill>
                  <a:prstClr val="black"/>
                </a:solidFill>
                <a:cs typeface="+mn-ea"/>
                <a:sym typeface="+mn-lt"/>
              </a:rPr>
              <a:t>各国围绕在互联网网络空间国际规则和关键资源的竞争将会越来越激烈</a:t>
            </a:r>
            <a:endParaRPr lang="en-US" sz="900" spc="112" dirty="0">
              <a:solidFill>
                <a:prstClr val="black"/>
              </a:solidFill>
              <a:cs typeface="+mn-ea"/>
              <a:sym typeface="+mn-lt"/>
            </a:endParaRPr>
          </a:p>
        </p:txBody>
      </p:sp>
      <p:sp>
        <p:nvSpPr>
          <p:cNvPr id="49" name="TextBox 22">
            <a:extLst>
              <a:ext uri="{FF2B5EF4-FFF2-40B4-BE49-F238E27FC236}">
                <a16:creationId xmlns:a16="http://schemas.microsoft.com/office/drawing/2014/main" id="{E8D605FB-A150-430F-A91F-9AD4DE6E674D}"/>
              </a:ext>
            </a:extLst>
          </p:cNvPr>
          <p:cNvSpPr txBox="1"/>
          <p:nvPr/>
        </p:nvSpPr>
        <p:spPr>
          <a:xfrm>
            <a:off x="3138343" y="1811473"/>
            <a:ext cx="1608133" cy="300082"/>
          </a:xfrm>
          <a:prstGeom prst="rect">
            <a:avLst/>
          </a:prstGeom>
          <a:solidFill>
            <a:schemeClr val="accent2"/>
          </a:solidFill>
        </p:spPr>
        <p:txBody>
          <a:bodyPr wrap="square" rtlCol="0">
            <a:spAutoFit/>
          </a:bodyPr>
          <a:lstStyle/>
          <a:p>
            <a:pPr algn="ctr"/>
            <a:r>
              <a:rPr lang="zh-CN" altLang="en-US" sz="1350" b="1" dirty="0">
                <a:solidFill>
                  <a:schemeClr val="bg1"/>
                </a:solidFill>
                <a:cs typeface="+mn-ea"/>
                <a:sym typeface="+mn-lt"/>
              </a:rPr>
              <a:t>移动支付领域</a:t>
            </a:r>
          </a:p>
        </p:txBody>
      </p:sp>
      <p:sp>
        <p:nvSpPr>
          <p:cNvPr id="50" name="TextBox 23">
            <a:extLst>
              <a:ext uri="{FF2B5EF4-FFF2-40B4-BE49-F238E27FC236}">
                <a16:creationId xmlns:a16="http://schemas.microsoft.com/office/drawing/2014/main" id="{B52EA38D-CEE4-4CF7-AD57-C62EA920E933}"/>
              </a:ext>
            </a:extLst>
          </p:cNvPr>
          <p:cNvSpPr txBox="1"/>
          <p:nvPr/>
        </p:nvSpPr>
        <p:spPr>
          <a:xfrm>
            <a:off x="3016857" y="2181820"/>
            <a:ext cx="1859943" cy="715581"/>
          </a:xfrm>
          <a:prstGeom prst="rect">
            <a:avLst/>
          </a:prstGeom>
          <a:noFill/>
        </p:spPr>
        <p:txBody>
          <a:bodyPr wrap="square" rtlCol="0">
            <a:spAutoFit/>
          </a:bodyPr>
          <a:lstStyle/>
          <a:p>
            <a:pPr algn="ctr">
              <a:lnSpc>
                <a:spcPct val="150000"/>
              </a:lnSpc>
            </a:pPr>
            <a:r>
              <a:rPr lang="zh-CN" altLang="en-US" sz="900" spc="112" dirty="0">
                <a:solidFill>
                  <a:prstClr val="black"/>
                </a:solidFill>
                <a:cs typeface="+mn-ea"/>
                <a:sym typeface="+mn-lt"/>
              </a:rPr>
              <a:t>计算机网络安全的发展也是当今“互联网</a:t>
            </a:r>
            <a:r>
              <a:rPr lang="en-US" altLang="zh-CN" sz="900" spc="112" dirty="0">
                <a:solidFill>
                  <a:prstClr val="black"/>
                </a:solidFill>
                <a:cs typeface="+mn-ea"/>
                <a:sym typeface="+mn-lt"/>
              </a:rPr>
              <a:t>+”</a:t>
            </a:r>
            <a:r>
              <a:rPr lang="zh-CN" altLang="en-US" sz="900" spc="112" dirty="0">
                <a:solidFill>
                  <a:prstClr val="black"/>
                </a:solidFill>
                <a:cs typeface="+mn-ea"/>
                <a:sym typeface="+mn-lt"/>
              </a:rPr>
              <a:t>时代需要关注的重中之重</a:t>
            </a:r>
            <a:endParaRPr lang="en-US" sz="900" spc="112" dirty="0">
              <a:solidFill>
                <a:prstClr val="black"/>
              </a:solidFill>
              <a:cs typeface="+mn-ea"/>
              <a:sym typeface="+mn-lt"/>
            </a:endParaRPr>
          </a:p>
        </p:txBody>
      </p:sp>
      <p:sp>
        <p:nvSpPr>
          <p:cNvPr id="53" name="TextBox 33">
            <a:extLst>
              <a:ext uri="{FF2B5EF4-FFF2-40B4-BE49-F238E27FC236}">
                <a16:creationId xmlns:a16="http://schemas.microsoft.com/office/drawing/2014/main" id="{2E4192CD-BA92-4CD9-97DB-F6B1777637D6}"/>
              </a:ext>
            </a:extLst>
          </p:cNvPr>
          <p:cNvSpPr txBox="1"/>
          <p:nvPr/>
        </p:nvSpPr>
        <p:spPr>
          <a:xfrm>
            <a:off x="3138344" y="3212637"/>
            <a:ext cx="1608133" cy="300082"/>
          </a:xfrm>
          <a:prstGeom prst="rect">
            <a:avLst/>
          </a:prstGeom>
          <a:solidFill>
            <a:schemeClr val="accent1"/>
          </a:solidFill>
        </p:spPr>
        <p:txBody>
          <a:bodyPr wrap="none" rtlCol="0">
            <a:spAutoFit/>
          </a:bodyPr>
          <a:lstStyle/>
          <a:p>
            <a:pPr algn="ctr"/>
            <a:r>
              <a:rPr lang="zh-CN" altLang="en-US" sz="1350" b="1" dirty="0">
                <a:solidFill>
                  <a:schemeClr val="bg1"/>
                </a:solidFill>
                <a:cs typeface="+mn-ea"/>
                <a:sym typeface="+mn-lt"/>
              </a:rPr>
              <a:t>工业控制信息系统</a:t>
            </a:r>
          </a:p>
        </p:txBody>
      </p:sp>
      <p:sp>
        <p:nvSpPr>
          <p:cNvPr id="54" name="TextBox 34">
            <a:extLst>
              <a:ext uri="{FF2B5EF4-FFF2-40B4-BE49-F238E27FC236}">
                <a16:creationId xmlns:a16="http://schemas.microsoft.com/office/drawing/2014/main" id="{87B869C7-A400-47EC-9FFB-E7C2FC99D929}"/>
              </a:ext>
            </a:extLst>
          </p:cNvPr>
          <p:cNvSpPr txBox="1"/>
          <p:nvPr/>
        </p:nvSpPr>
        <p:spPr>
          <a:xfrm>
            <a:off x="3258112" y="3517437"/>
            <a:ext cx="1501279" cy="507831"/>
          </a:xfrm>
          <a:prstGeom prst="rect">
            <a:avLst/>
          </a:prstGeom>
          <a:noFill/>
        </p:spPr>
        <p:txBody>
          <a:bodyPr wrap="square" rtlCol="0">
            <a:spAutoFit/>
          </a:bodyPr>
          <a:lstStyle/>
          <a:p>
            <a:pPr algn="ctr">
              <a:lnSpc>
                <a:spcPct val="150000"/>
              </a:lnSpc>
            </a:pPr>
            <a:r>
              <a:rPr lang="zh-CN" altLang="en-US" sz="900" spc="90" dirty="0">
                <a:solidFill>
                  <a:prstClr val="black"/>
                </a:solidFill>
                <a:cs typeface="+mn-ea"/>
                <a:sym typeface="+mn-lt"/>
              </a:rPr>
              <a:t>面临的网络安全风险都将进一步加大</a:t>
            </a:r>
            <a:endParaRPr lang="en-US" sz="900" spc="90" dirty="0">
              <a:solidFill>
                <a:prstClr val="black"/>
              </a:solidFill>
              <a:cs typeface="+mn-ea"/>
              <a:sym typeface="+mn-lt"/>
            </a:endParaRPr>
          </a:p>
        </p:txBody>
      </p:sp>
      <p:sp>
        <p:nvSpPr>
          <p:cNvPr id="51" name="TextBox 26">
            <a:extLst>
              <a:ext uri="{FF2B5EF4-FFF2-40B4-BE49-F238E27FC236}">
                <a16:creationId xmlns:a16="http://schemas.microsoft.com/office/drawing/2014/main" id="{AE3846CE-4382-4DAC-9064-B07A7998685A}"/>
              </a:ext>
            </a:extLst>
          </p:cNvPr>
          <p:cNvSpPr txBox="1"/>
          <p:nvPr/>
        </p:nvSpPr>
        <p:spPr>
          <a:xfrm>
            <a:off x="990600" y="3181350"/>
            <a:ext cx="1624222" cy="300082"/>
          </a:xfrm>
          <a:prstGeom prst="rect">
            <a:avLst/>
          </a:prstGeom>
          <a:solidFill>
            <a:schemeClr val="accent2"/>
          </a:solidFill>
        </p:spPr>
        <p:txBody>
          <a:bodyPr wrap="square" rtlCol="0">
            <a:spAutoFit/>
          </a:bodyPr>
          <a:lstStyle/>
          <a:p>
            <a:pPr algn="ctr"/>
            <a:r>
              <a:rPr lang="zh-CN" altLang="en-US" sz="1350" b="1" dirty="0">
                <a:solidFill>
                  <a:schemeClr val="bg1"/>
                </a:solidFill>
                <a:cs typeface="+mn-ea"/>
                <a:sym typeface="+mn-lt"/>
              </a:rPr>
              <a:t>智能技术应用</a:t>
            </a:r>
          </a:p>
        </p:txBody>
      </p:sp>
      <p:sp>
        <p:nvSpPr>
          <p:cNvPr id="52" name="TextBox 27">
            <a:extLst>
              <a:ext uri="{FF2B5EF4-FFF2-40B4-BE49-F238E27FC236}">
                <a16:creationId xmlns:a16="http://schemas.microsoft.com/office/drawing/2014/main" id="{FE62F901-D401-4C77-AF44-7056BCB204D0}"/>
              </a:ext>
            </a:extLst>
          </p:cNvPr>
          <p:cNvSpPr txBox="1"/>
          <p:nvPr/>
        </p:nvSpPr>
        <p:spPr>
          <a:xfrm>
            <a:off x="934435" y="3517437"/>
            <a:ext cx="1573731" cy="507831"/>
          </a:xfrm>
          <a:prstGeom prst="rect">
            <a:avLst/>
          </a:prstGeom>
          <a:noFill/>
        </p:spPr>
        <p:txBody>
          <a:bodyPr wrap="square" rtlCol="0">
            <a:spAutoFit/>
          </a:bodyPr>
          <a:lstStyle/>
          <a:p>
            <a:pPr algn="ctr">
              <a:lnSpc>
                <a:spcPct val="150000"/>
              </a:lnSpc>
            </a:pPr>
            <a:r>
              <a:rPr lang="zh-CN" altLang="en-US" sz="900" spc="112" dirty="0">
                <a:solidFill>
                  <a:prstClr val="black"/>
                </a:solidFill>
                <a:cs typeface="+mn-ea"/>
                <a:sym typeface="+mn-lt"/>
              </a:rPr>
              <a:t>国际规则和关键资源的竞争将会越来越激烈</a:t>
            </a:r>
            <a:endParaRPr lang="en-US" sz="900" spc="112" dirty="0">
              <a:solidFill>
                <a:prstClr val="black"/>
              </a:solidFill>
              <a:cs typeface="+mn-ea"/>
              <a:sym typeface="+mn-lt"/>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9315" y="1840126"/>
            <a:ext cx="3172023" cy="2114550"/>
          </a:xfrm>
          <a:prstGeom prst="rect">
            <a:avLst/>
          </a:prstGeom>
        </p:spPr>
      </p:pic>
    </p:spTree>
    <p:extLst>
      <p:ext uri="{BB962C8B-B14F-4D97-AF65-F5344CB8AC3E}">
        <p14:creationId xmlns:p14="http://schemas.microsoft.com/office/powerpoint/2010/main" val="298442542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p:cTn id="37" dur="500" fill="hold"/>
                                        <p:tgtEl>
                                          <p:spTgt spid="51"/>
                                        </p:tgtEl>
                                        <p:attrNameLst>
                                          <p:attrName>ppt_w</p:attrName>
                                        </p:attrNameLst>
                                      </p:cBhvr>
                                      <p:tavLst>
                                        <p:tav tm="0">
                                          <p:val>
                                            <p:fltVal val="0"/>
                                          </p:val>
                                        </p:tav>
                                        <p:tav tm="100000">
                                          <p:val>
                                            <p:strVal val="#ppt_w"/>
                                          </p:val>
                                        </p:tav>
                                      </p:tavLst>
                                    </p:anim>
                                    <p:anim calcmode="lin" valueType="num">
                                      <p:cBhvr>
                                        <p:cTn id="38" dur="500" fill="hold"/>
                                        <p:tgtEl>
                                          <p:spTgt spid="51"/>
                                        </p:tgtEl>
                                        <p:attrNameLst>
                                          <p:attrName>ppt_h</p:attrName>
                                        </p:attrNameLst>
                                      </p:cBhvr>
                                      <p:tavLst>
                                        <p:tav tm="0">
                                          <p:val>
                                            <p:fltVal val="0"/>
                                          </p:val>
                                        </p:tav>
                                        <p:tav tm="100000">
                                          <p:val>
                                            <p:strVal val="#ppt_h"/>
                                          </p:val>
                                        </p:tav>
                                      </p:tavLst>
                                    </p:anim>
                                    <p:animEffect transition="in" filter="fade">
                                      <p:cBhvr>
                                        <p:cTn id="39" dur="500"/>
                                        <p:tgtEl>
                                          <p:spTgt spid="5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p:cTn id="42" dur="500" fill="hold"/>
                                        <p:tgtEl>
                                          <p:spTgt spid="52"/>
                                        </p:tgtEl>
                                        <p:attrNameLst>
                                          <p:attrName>ppt_w</p:attrName>
                                        </p:attrNameLst>
                                      </p:cBhvr>
                                      <p:tavLst>
                                        <p:tav tm="0">
                                          <p:val>
                                            <p:fltVal val="0"/>
                                          </p:val>
                                        </p:tav>
                                        <p:tav tm="100000">
                                          <p:val>
                                            <p:strVal val="#ppt_w"/>
                                          </p:val>
                                        </p:tav>
                                      </p:tavLst>
                                    </p:anim>
                                    <p:anim calcmode="lin" valueType="num">
                                      <p:cBhvr>
                                        <p:cTn id="43" dur="500" fill="hold"/>
                                        <p:tgtEl>
                                          <p:spTgt spid="52"/>
                                        </p:tgtEl>
                                        <p:attrNameLst>
                                          <p:attrName>ppt_h</p:attrName>
                                        </p:attrNameLst>
                                      </p:cBhvr>
                                      <p:tavLst>
                                        <p:tav tm="0">
                                          <p:val>
                                            <p:fltVal val="0"/>
                                          </p:val>
                                        </p:tav>
                                        <p:tav tm="100000">
                                          <p:val>
                                            <p:strVal val="#ppt_h"/>
                                          </p:val>
                                        </p:tav>
                                      </p:tavLst>
                                    </p:anim>
                                    <p:animEffect transition="in" filter="fade">
                                      <p:cBhvr>
                                        <p:cTn id="44" dur="500"/>
                                        <p:tgtEl>
                                          <p:spTgt spid="5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animBg="1"/>
      <p:bldP spid="50" grpId="0"/>
      <p:bldP spid="53" grpId="0" animBg="1"/>
      <p:bldP spid="54" grpId="0"/>
      <p:bldP spid="51" grpId="0" animBg="1"/>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3">
            <a:extLst>
              <a:ext uri="{FF2B5EF4-FFF2-40B4-BE49-F238E27FC236}">
                <a16:creationId xmlns:a16="http://schemas.microsoft.com/office/drawing/2014/main" id="{498D9BCD-6186-4A45-AE18-FF046C438A0A}"/>
              </a:ext>
            </a:extLst>
          </p:cNvPr>
          <p:cNvSpPr txBox="1"/>
          <p:nvPr/>
        </p:nvSpPr>
        <p:spPr>
          <a:xfrm>
            <a:off x="1823895" y="1800350"/>
            <a:ext cx="1452705" cy="276101"/>
          </a:xfrm>
          <a:prstGeom prst="rect">
            <a:avLst/>
          </a:prstGeom>
          <a:noFill/>
        </p:spPr>
        <p:txBody>
          <a:bodyPr wrap="none" rtlCol="0">
            <a:spAutoFit/>
          </a:bodyPr>
          <a:lstStyle/>
          <a:p>
            <a:pPr algn="ctr"/>
            <a:r>
              <a:rPr lang="zh-CN" altLang="en-US" sz="1194" b="1" spc="448" dirty="0">
                <a:solidFill>
                  <a:srgbClr val="404040"/>
                </a:solidFill>
                <a:cs typeface="+mn-ea"/>
                <a:sym typeface="+mn-lt"/>
              </a:rPr>
              <a:t>提升安全意识</a:t>
            </a:r>
          </a:p>
        </p:txBody>
      </p:sp>
      <p:sp>
        <p:nvSpPr>
          <p:cNvPr id="48" name="TextBox 14">
            <a:extLst>
              <a:ext uri="{FF2B5EF4-FFF2-40B4-BE49-F238E27FC236}">
                <a16:creationId xmlns:a16="http://schemas.microsoft.com/office/drawing/2014/main" id="{1936ABEE-7977-41CC-BC79-24A3AE214235}"/>
              </a:ext>
            </a:extLst>
          </p:cNvPr>
          <p:cNvSpPr txBox="1"/>
          <p:nvPr/>
        </p:nvSpPr>
        <p:spPr>
          <a:xfrm>
            <a:off x="1932341" y="2077220"/>
            <a:ext cx="1235806" cy="367537"/>
          </a:xfrm>
          <a:prstGeom prst="rect">
            <a:avLst/>
          </a:prstGeom>
          <a:noFill/>
        </p:spPr>
        <p:txBody>
          <a:bodyPr wrap="square" rtlCol="0">
            <a:spAutoFit/>
          </a:bodyPr>
          <a:lstStyle/>
          <a:p>
            <a:pPr algn="ctr"/>
            <a:r>
              <a:rPr lang="zh-CN" altLang="en-US" sz="894" spc="112" dirty="0">
                <a:solidFill>
                  <a:prstClr val="black"/>
                </a:solidFill>
                <a:cs typeface="+mn-ea"/>
                <a:sym typeface="+mn-lt"/>
              </a:rPr>
              <a:t>建议与标题相关并符合整体语言风格</a:t>
            </a:r>
            <a:endParaRPr lang="en-US" sz="894" spc="112" dirty="0">
              <a:solidFill>
                <a:prstClr val="black"/>
              </a:solidFill>
              <a:cs typeface="+mn-ea"/>
              <a:sym typeface="+mn-lt"/>
            </a:endParaRPr>
          </a:p>
        </p:txBody>
      </p:sp>
      <p:sp>
        <p:nvSpPr>
          <p:cNvPr id="49" name="TextBox 22">
            <a:extLst>
              <a:ext uri="{FF2B5EF4-FFF2-40B4-BE49-F238E27FC236}">
                <a16:creationId xmlns:a16="http://schemas.microsoft.com/office/drawing/2014/main" id="{E8D605FB-A150-430F-A91F-9AD4DE6E674D}"/>
              </a:ext>
            </a:extLst>
          </p:cNvPr>
          <p:cNvSpPr txBox="1"/>
          <p:nvPr/>
        </p:nvSpPr>
        <p:spPr>
          <a:xfrm>
            <a:off x="1823895" y="3152980"/>
            <a:ext cx="1452705" cy="276101"/>
          </a:xfrm>
          <a:prstGeom prst="rect">
            <a:avLst/>
          </a:prstGeom>
          <a:noFill/>
        </p:spPr>
        <p:txBody>
          <a:bodyPr wrap="none" rtlCol="0">
            <a:spAutoFit/>
          </a:bodyPr>
          <a:lstStyle/>
          <a:p>
            <a:pPr algn="ctr"/>
            <a:r>
              <a:rPr lang="zh-CN" altLang="en-US" sz="1194" b="1" spc="448" dirty="0">
                <a:solidFill>
                  <a:srgbClr val="404040"/>
                </a:solidFill>
                <a:cs typeface="+mn-ea"/>
                <a:sym typeface="+mn-lt"/>
              </a:rPr>
              <a:t>完善管理制度</a:t>
            </a:r>
          </a:p>
        </p:txBody>
      </p:sp>
      <p:sp>
        <p:nvSpPr>
          <p:cNvPr id="50" name="TextBox 23">
            <a:extLst>
              <a:ext uri="{FF2B5EF4-FFF2-40B4-BE49-F238E27FC236}">
                <a16:creationId xmlns:a16="http://schemas.microsoft.com/office/drawing/2014/main" id="{B52EA38D-CEE4-4CF7-AD57-C62EA920E933}"/>
              </a:ext>
            </a:extLst>
          </p:cNvPr>
          <p:cNvSpPr txBox="1"/>
          <p:nvPr/>
        </p:nvSpPr>
        <p:spPr>
          <a:xfrm>
            <a:off x="1932341" y="3429850"/>
            <a:ext cx="1235806" cy="367537"/>
          </a:xfrm>
          <a:prstGeom prst="rect">
            <a:avLst/>
          </a:prstGeom>
          <a:noFill/>
        </p:spPr>
        <p:txBody>
          <a:bodyPr wrap="square" rtlCol="0">
            <a:spAutoFit/>
          </a:bodyPr>
          <a:lstStyle/>
          <a:p>
            <a:pPr algn="ctr"/>
            <a:r>
              <a:rPr lang="zh-CN" altLang="en-US" sz="894" spc="112" dirty="0">
                <a:solidFill>
                  <a:prstClr val="black"/>
                </a:solidFill>
                <a:cs typeface="+mn-ea"/>
                <a:sym typeface="+mn-lt"/>
              </a:rPr>
              <a:t>建议与标题相关并符合整体语言风格</a:t>
            </a:r>
            <a:endParaRPr lang="en-US" sz="894" spc="112" dirty="0">
              <a:solidFill>
                <a:prstClr val="black"/>
              </a:solidFill>
              <a:cs typeface="+mn-ea"/>
              <a:sym typeface="+mn-lt"/>
            </a:endParaRPr>
          </a:p>
        </p:txBody>
      </p:sp>
      <p:sp>
        <p:nvSpPr>
          <p:cNvPr id="2" name="矩形 1"/>
          <p:cNvSpPr/>
          <p:nvPr/>
        </p:nvSpPr>
        <p:spPr>
          <a:xfrm>
            <a:off x="914400" y="1504951"/>
            <a:ext cx="3352800" cy="1143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14400" y="2943350"/>
            <a:ext cx="3352800" cy="1143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04950"/>
            <a:ext cx="3626144" cy="2581399"/>
          </a:xfrm>
          <a:prstGeom prst="rect">
            <a:avLst/>
          </a:prstGeom>
        </p:spPr>
      </p:pic>
    </p:spTree>
    <p:extLst>
      <p:ext uri="{BB962C8B-B14F-4D97-AF65-F5344CB8AC3E}">
        <p14:creationId xmlns:p14="http://schemas.microsoft.com/office/powerpoint/2010/main" val="226746261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804250" y="3784601"/>
            <a:ext cx="5125683" cy="1358900"/>
            <a:chOff x="2804250" y="3784601"/>
            <a:chExt cx="5125683" cy="1358900"/>
          </a:xfrm>
        </p:grpSpPr>
        <p:pic>
          <p:nvPicPr>
            <p:cNvPr id="23" name="图片 22"/>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b="19997"/>
            <a:stretch/>
          </p:blipFill>
          <p:spPr>
            <a:xfrm>
              <a:off x="6210445" y="3784601"/>
              <a:ext cx="1719488" cy="1358900"/>
            </a:xfrm>
            <a:prstGeom prst="rect">
              <a:avLst/>
            </a:prstGeom>
          </p:spPr>
        </p:pic>
        <p:cxnSp>
          <p:nvCxnSpPr>
            <p:cNvPr id="25" name="直接连接符 24"/>
            <p:cNvCxnSpPr/>
            <p:nvPr/>
          </p:nvCxnSpPr>
          <p:spPr>
            <a:xfrm>
              <a:off x="2804250" y="4070349"/>
              <a:ext cx="3530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矩形 6">
            <a:extLst>
              <a:ext uri="{FF2B5EF4-FFF2-40B4-BE49-F238E27FC236}">
                <a16:creationId xmlns:a16="http://schemas.microsoft.com/office/drawing/2014/main" id="{05F04178-7DDA-4F21-94A9-5F83473A9582}"/>
              </a:ext>
            </a:extLst>
          </p:cNvPr>
          <p:cNvSpPr/>
          <p:nvPr/>
        </p:nvSpPr>
        <p:spPr>
          <a:xfrm>
            <a:off x="2364922" y="2543410"/>
            <a:ext cx="4506050" cy="1415772"/>
          </a:xfrm>
          <a:prstGeom prst="rect">
            <a:avLst/>
          </a:prstGeom>
          <a:noFill/>
        </p:spPr>
        <p:txBody>
          <a:bodyPr wrap="square">
            <a:spAutoFit/>
          </a:bodyPr>
          <a:lstStyle/>
          <a:p>
            <a:pPr algn="ctr">
              <a:spcBef>
                <a:spcPct val="0"/>
              </a:spcBef>
            </a:pPr>
            <a:r>
              <a:rPr lang="zh-CN" altLang="en-US" sz="4600" spc="300" dirty="0">
                <a:solidFill>
                  <a:schemeClr val="bg1"/>
                </a:solidFill>
                <a:latin typeface="阿里汉仪智能黑体" panose="00020600040101010101" pitchFamily="18" charset="-122"/>
                <a:ea typeface="阿里汉仪智能黑体" panose="00020600040101010101" pitchFamily="18" charset="-122"/>
                <a:cs typeface="+mn-ea"/>
                <a:sym typeface="+mn-lt"/>
              </a:rPr>
              <a:t>毕业论文答辩</a:t>
            </a:r>
            <a:endParaRPr lang="en-US" altLang="zh-CN" sz="4600" spc="300" dirty="0">
              <a:solidFill>
                <a:schemeClr val="bg1"/>
              </a:solidFill>
              <a:latin typeface="阿里汉仪智能黑体" panose="00020600040101010101" pitchFamily="18" charset="-122"/>
              <a:ea typeface="阿里汉仪智能黑体" panose="00020600040101010101" pitchFamily="18" charset="-122"/>
              <a:cs typeface="+mn-ea"/>
              <a:sym typeface="+mn-lt"/>
            </a:endParaRPr>
          </a:p>
          <a:p>
            <a:pPr algn="ctr">
              <a:spcBef>
                <a:spcPct val="0"/>
              </a:spcBef>
            </a:pPr>
            <a:r>
              <a:rPr lang="zh-CN" altLang="en-US" sz="4000" spc="300" dirty="0">
                <a:solidFill>
                  <a:schemeClr val="bg1"/>
                </a:solidFill>
                <a:latin typeface="阿里汉仪智能黑体" panose="00020600040101010101" pitchFamily="18" charset="-122"/>
                <a:ea typeface="阿里汉仪智能黑体" panose="00020600040101010101" pitchFamily="18" charset="-122"/>
                <a:cs typeface="+mn-ea"/>
                <a:sym typeface="+mn-lt"/>
              </a:rPr>
              <a:t>计算机信息安全</a:t>
            </a:r>
          </a:p>
        </p:txBody>
      </p:sp>
      <p:grpSp>
        <p:nvGrpSpPr>
          <p:cNvPr id="9" name="组合 8">
            <a:extLst>
              <a:ext uri="{FF2B5EF4-FFF2-40B4-BE49-F238E27FC236}">
                <a16:creationId xmlns:a16="http://schemas.microsoft.com/office/drawing/2014/main" id="{0EE43677-D6CA-4741-97E3-A3CF63E631C8}"/>
              </a:ext>
            </a:extLst>
          </p:cNvPr>
          <p:cNvGrpSpPr/>
          <p:nvPr/>
        </p:nvGrpSpPr>
        <p:grpSpPr>
          <a:xfrm>
            <a:off x="3200400" y="4276455"/>
            <a:ext cx="2838660" cy="295583"/>
            <a:chOff x="3210763" y="4439267"/>
            <a:chExt cx="3148014" cy="394110"/>
          </a:xfrm>
        </p:grpSpPr>
        <p:sp>
          <p:nvSpPr>
            <p:cNvPr id="10" name="矩形 9">
              <a:extLst>
                <a:ext uri="{FF2B5EF4-FFF2-40B4-BE49-F238E27FC236}">
                  <a16:creationId xmlns:a16="http://schemas.microsoft.com/office/drawing/2014/main" id="{552E75E0-C1FC-418C-915F-15800E4676FA}"/>
                </a:ext>
              </a:extLst>
            </p:cNvPr>
            <p:cNvSpPr/>
            <p:nvPr/>
          </p:nvSpPr>
          <p:spPr>
            <a:xfrm>
              <a:off x="3210763" y="4439267"/>
              <a:ext cx="1531755" cy="3941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spc="600" dirty="0">
                  <a:solidFill>
                    <a:schemeClr val="bg1"/>
                  </a:solidFill>
                  <a:cs typeface="+mn-ea"/>
                  <a:sym typeface="+mn-lt"/>
                </a:rPr>
                <a:t>演示完毕</a:t>
              </a:r>
            </a:p>
          </p:txBody>
        </p:sp>
        <p:sp>
          <p:nvSpPr>
            <p:cNvPr id="11" name="矩形 10">
              <a:extLst>
                <a:ext uri="{FF2B5EF4-FFF2-40B4-BE49-F238E27FC236}">
                  <a16:creationId xmlns:a16="http://schemas.microsoft.com/office/drawing/2014/main" id="{9A0610F5-49B4-4078-8EFE-51B8CFEA74A1}"/>
                </a:ext>
              </a:extLst>
            </p:cNvPr>
            <p:cNvSpPr/>
            <p:nvPr/>
          </p:nvSpPr>
          <p:spPr>
            <a:xfrm>
              <a:off x="4742518" y="4439267"/>
              <a:ext cx="1616259" cy="394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spc="600" dirty="0">
                  <a:solidFill>
                    <a:schemeClr val="accent1"/>
                  </a:solidFill>
                  <a:cs typeface="+mn-ea"/>
                  <a:sym typeface="+mn-lt"/>
                </a:rPr>
                <a:t>感谢观看</a:t>
              </a:r>
              <a:endParaRPr lang="en-US" altLang="zh-CN" sz="1200" b="1" spc="600" dirty="0">
                <a:solidFill>
                  <a:schemeClr val="accent1"/>
                </a:solidFill>
                <a:cs typeface="+mn-ea"/>
                <a:sym typeface="+mn-lt"/>
              </a:endParaRPr>
            </a:p>
          </p:txBody>
        </p:sp>
      </p:grpSp>
      <p:pic>
        <p:nvPicPr>
          <p:cNvPr id="4" name="图片 3"/>
          <p:cNvPicPr>
            <a:picLocks noChangeAspect="1"/>
          </p:cNvPicPr>
          <p:nvPr/>
        </p:nvPicPr>
        <p:blipFill rotWithShape="1">
          <a:blip r:embed="rId5"/>
          <a:srcRect l="46191" t="36727" r="21984" b="17640"/>
          <a:stretch/>
        </p:blipFill>
        <p:spPr>
          <a:xfrm rot="5400000">
            <a:off x="6958551" y="2041408"/>
            <a:ext cx="769668" cy="1486098"/>
          </a:xfrm>
          <a:prstGeom prst="rect">
            <a:avLst/>
          </a:prstGeom>
        </p:spPr>
      </p:pic>
      <p:pic>
        <p:nvPicPr>
          <p:cNvPr id="5" name="图片 4"/>
          <p:cNvPicPr>
            <a:picLocks noChangeAspect="1"/>
          </p:cNvPicPr>
          <p:nvPr/>
        </p:nvPicPr>
        <p:blipFill>
          <a:blip r:embed="rId6"/>
          <a:stretch>
            <a:fillRect/>
          </a:stretch>
        </p:blipFill>
        <p:spPr>
          <a:xfrm>
            <a:off x="6400800" y="621802"/>
            <a:ext cx="2237081" cy="1533826"/>
          </a:xfrm>
          <a:prstGeom prst="rect">
            <a:avLst/>
          </a:prstGeom>
        </p:spPr>
      </p:pic>
      <p:pic>
        <p:nvPicPr>
          <p:cNvPr id="6" name="图片 5"/>
          <p:cNvPicPr>
            <a:picLocks noChangeAspect="1"/>
          </p:cNvPicPr>
          <p:nvPr/>
        </p:nvPicPr>
        <p:blipFill>
          <a:blip r:embed="rId7"/>
          <a:stretch>
            <a:fillRect/>
          </a:stretch>
        </p:blipFill>
        <p:spPr>
          <a:xfrm>
            <a:off x="3019759" y="117036"/>
            <a:ext cx="3228641" cy="2607114"/>
          </a:xfrm>
          <a:prstGeom prst="rect">
            <a:avLst/>
          </a:prstGeom>
        </p:spPr>
      </p:pic>
      <p:pic>
        <p:nvPicPr>
          <p:cNvPr id="16" name="图片 15"/>
          <p:cNvPicPr>
            <a:picLocks noChangeAspect="1"/>
          </p:cNvPicPr>
          <p:nvPr/>
        </p:nvPicPr>
        <p:blipFill rotWithShape="1">
          <a:blip r:embed="rId8"/>
          <a:srcRect l="44647" b="48022"/>
          <a:stretch/>
        </p:blipFill>
        <p:spPr>
          <a:xfrm rot="166831" flipH="1">
            <a:off x="226988" y="2983710"/>
            <a:ext cx="1720001" cy="1457546"/>
          </a:xfrm>
          <a:prstGeom prst="rect">
            <a:avLst/>
          </a:prstGeom>
        </p:spPr>
      </p:pic>
      <p:pic>
        <p:nvPicPr>
          <p:cNvPr id="17" name="图片 16"/>
          <p:cNvPicPr>
            <a:picLocks noChangeAspect="1"/>
          </p:cNvPicPr>
          <p:nvPr/>
        </p:nvPicPr>
        <p:blipFill>
          <a:blip r:embed="rId9"/>
          <a:stretch>
            <a:fillRect/>
          </a:stretch>
        </p:blipFill>
        <p:spPr>
          <a:xfrm flipV="1">
            <a:off x="228600" y="501946"/>
            <a:ext cx="2261812" cy="2450804"/>
          </a:xfrm>
          <a:prstGeom prst="rect">
            <a:avLst/>
          </a:prstGeom>
        </p:spPr>
      </p:pic>
      <p:pic>
        <p:nvPicPr>
          <p:cNvPr id="18" name="图片 17"/>
          <p:cNvPicPr>
            <a:picLocks noChangeAspect="1"/>
          </p:cNvPicPr>
          <p:nvPr/>
        </p:nvPicPr>
        <p:blipFill rotWithShape="1">
          <a:blip r:embed="rId5"/>
          <a:srcRect l="15475" t="5712" r="30716" b="63083"/>
          <a:stretch/>
        </p:blipFill>
        <p:spPr>
          <a:xfrm rot="5400000">
            <a:off x="7754105" y="3197849"/>
            <a:ext cx="1164941" cy="909711"/>
          </a:xfrm>
          <a:prstGeom prst="rect">
            <a:avLst/>
          </a:prstGeom>
        </p:spPr>
      </p:pic>
      <p:sp>
        <p:nvSpPr>
          <p:cNvPr id="22" name="矩形 21"/>
          <p:cNvSpPr/>
          <p:nvPr/>
        </p:nvSpPr>
        <p:spPr>
          <a:xfrm>
            <a:off x="4162759" y="1888724"/>
            <a:ext cx="838200" cy="321627"/>
          </a:xfrm>
          <a:prstGeom prst="rect">
            <a:avLst/>
          </a:prstGeom>
        </p:spPr>
        <p:txBody>
          <a:bodyPr wrap="square">
            <a:spAutoFit/>
          </a:bodyPr>
          <a:lstStyle/>
          <a:p>
            <a:r>
              <a:rPr lang="zh-CN" altLang="en-US" sz="800" dirty="0">
                <a:solidFill>
                  <a:schemeClr val="accent1"/>
                </a:solidFill>
                <a:latin typeface="+mn-ea"/>
              </a:rPr>
              <a:t>GRADUATION </a:t>
            </a:r>
            <a:endParaRPr lang="en-US" altLang="zh-CN" sz="800" dirty="0">
              <a:solidFill>
                <a:schemeClr val="accent1"/>
              </a:solidFill>
              <a:latin typeface="+mn-ea"/>
            </a:endParaRPr>
          </a:p>
          <a:p>
            <a:r>
              <a:rPr lang="zh-CN" altLang="en-US" sz="620" dirty="0">
                <a:solidFill>
                  <a:schemeClr val="accent1"/>
                </a:solidFill>
                <a:latin typeface="+mn-ea"/>
              </a:rPr>
              <a:t>THESIS DEFENSE</a:t>
            </a:r>
          </a:p>
        </p:txBody>
      </p:sp>
    </p:spTree>
    <p:extLst>
      <p:ext uri="{BB962C8B-B14F-4D97-AF65-F5344CB8AC3E}">
        <p14:creationId xmlns:p14="http://schemas.microsoft.com/office/powerpoint/2010/main" val="19949238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46191" t="36727" r="21984" b="17640"/>
          <a:stretch/>
        </p:blipFill>
        <p:spPr>
          <a:xfrm>
            <a:off x="1604730" y="1847652"/>
            <a:ext cx="769668" cy="1486098"/>
          </a:xfrm>
          <a:prstGeom prst="rect">
            <a:avLst/>
          </a:prstGeom>
        </p:spPr>
      </p:pic>
      <p:pic>
        <p:nvPicPr>
          <p:cNvPr id="5" name="图片 4"/>
          <p:cNvPicPr>
            <a:picLocks noChangeAspect="1"/>
          </p:cNvPicPr>
          <p:nvPr/>
        </p:nvPicPr>
        <p:blipFill>
          <a:blip r:embed="rId4"/>
          <a:stretch>
            <a:fillRect/>
          </a:stretch>
        </p:blipFill>
        <p:spPr>
          <a:xfrm>
            <a:off x="484875" y="3348567"/>
            <a:ext cx="1630469" cy="1117910"/>
          </a:xfrm>
          <a:prstGeom prst="rect">
            <a:avLst/>
          </a:prstGeom>
        </p:spPr>
      </p:pic>
      <p:pic>
        <p:nvPicPr>
          <p:cNvPr id="16" name="图片 15"/>
          <p:cNvPicPr>
            <a:picLocks noChangeAspect="1"/>
          </p:cNvPicPr>
          <p:nvPr/>
        </p:nvPicPr>
        <p:blipFill rotWithShape="1">
          <a:blip r:embed="rId5"/>
          <a:srcRect l="1294" t="-1" b="7019"/>
          <a:stretch/>
        </p:blipFill>
        <p:spPr>
          <a:xfrm rot="5566831" flipH="1">
            <a:off x="298832" y="545698"/>
            <a:ext cx="2736880" cy="2326627"/>
          </a:xfrm>
          <a:prstGeom prst="rect">
            <a:avLst/>
          </a:prstGeom>
        </p:spPr>
      </p:pic>
      <p:pic>
        <p:nvPicPr>
          <p:cNvPr id="17" name="图片 16"/>
          <p:cNvPicPr>
            <a:picLocks noChangeAspect="1"/>
          </p:cNvPicPr>
          <p:nvPr/>
        </p:nvPicPr>
        <p:blipFill>
          <a:blip r:embed="rId6"/>
          <a:stretch>
            <a:fillRect/>
          </a:stretch>
        </p:blipFill>
        <p:spPr>
          <a:xfrm flipV="1">
            <a:off x="6705600" y="2253805"/>
            <a:ext cx="1981200" cy="2146745"/>
          </a:xfrm>
          <a:prstGeom prst="rect">
            <a:avLst/>
          </a:prstGeom>
        </p:spPr>
      </p:pic>
      <p:sp>
        <p:nvSpPr>
          <p:cNvPr id="19" name="矩形 18"/>
          <p:cNvSpPr/>
          <p:nvPr/>
        </p:nvSpPr>
        <p:spPr>
          <a:xfrm>
            <a:off x="7391400" y="1047750"/>
            <a:ext cx="815608" cy="1418828"/>
          </a:xfrm>
          <a:prstGeom prst="rect">
            <a:avLst/>
          </a:prstGeom>
        </p:spPr>
        <p:txBody>
          <a:bodyPr vert="eaVert" wrap="square" lIns="68580" tIns="34290" rIns="68580" bIns="34290">
            <a:spAutoFit/>
          </a:bodyPr>
          <a:lstStyle/>
          <a:p>
            <a:pPr defTabSz="685800">
              <a:defRPr/>
            </a:pPr>
            <a:r>
              <a:rPr lang="zh-CN" altLang="en-US" sz="4400" b="1" spc="225" dirty="0">
                <a:solidFill>
                  <a:schemeClr val="bg1"/>
                </a:solidFill>
                <a:latin typeface="+mj-ea"/>
                <a:ea typeface="+mj-ea"/>
                <a:cs typeface="+mn-ea"/>
                <a:sym typeface="+mn-lt"/>
              </a:rPr>
              <a:t>目录</a:t>
            </a:r>
            <a:endParaRPr sz="4400" b="1" spc="225" dirty="0">
              <a:solidFill>
                <a:schemeClr val="bg1"/>
              </a:solidFill>
              <a:latin typeface="+mj-ea"/>
              <a:ea typeface="+mj-ea"/>
              <a:cs typeface="+mn-ea"/>
              <a:sym typeface="+mn-lt"/>
            </a:endParaRPr>
          </a:p>
        </p:txBody>
      </p:sp>
      <p:grpSp>
        <p:nvGrpSpPr>
          <p:cNvPr id="20" name="组合 19"/>
          <p:cNvGrpSpPr/>
          <p:nvPr/>
        </p:nvGrpSpPr>
        <p:grpSpPr>
          <a:xfrm>
            <a:off x="2819400" y="1123950"/>
            <a:ext cx="3733800" cy="290952"/>
            <a:chOff x="3113365" y="1214277"/>
            <a:chExt cx="4449212" cy="290952"/>
          </a:xfrm>
        </p:grpSpPr>
        <p:sp>
          <p:nvSpPr>
            <p:cNvPr id="21" name="文本框 7"/>
            <p:cNvSpPr txBox="1"/>
            <p:nvPr/>
          </p:nvSpPr>
          <p:spPr>
            <a:xfrm>
              <a:off x="3113365" y="1220536"/>
              <a:ext cx="489752" cy="284693"/>
            </a:xfrm>
            <a:prstGeom prst="rect">
              <a:avLst/>
            </a:prstGeom>
            <a:solidFill>
              <a:schemeClr val="bg1"/>
            </a:solidFill>
            <a:ln>
              <a:noFill/>
            </a:ln>
          </p:spPr>
          <p:txBody>
            <a:bodyPr wrap="square" lIns="68580" tIns="34290" rIns="68580" bIns="34290" rtlCol="0">
              <a:spAutoFit/>
            </a:bodyPr>
            <a:lstStyle/>
            <a:p>
              <a:pPr algn="ctr" defTabSz="685800"/>
              <a:r>
                <a:rPr lang="en-US" altLang="zh-CN" sz="1400" dirty="0">
                  <a:solidFill>
                    <a:schemeClr val="accent1"/>
                  </a:solidFill>
                  <a:latin typeface="+mn-ea"/>
                  <a:cs typeface="+mn-ea"/>
                  <a:sym typeface="+mn-lt"/>
                </a:rPr>
                <a:t>01</a:t>
              </a:r>
            </a:p>
          </p:txBody>
        </p:sp>
        <p:sp>
          <p:nvSpPr>
            <p:cNvPr id="24" name="文本框 15"/>
            <p:cNvSpPr txBox="1"/>
            <p:nvPr/>
          </p:nvSpPr>
          <p:spPr>
            <a:xfrm>
              <a:off x="3679314" y="1214277"/>
              <a:ext cx="3883263" cy="284693"/>
            </a:xfrm>
            <a:prstGeom prst="rect">
              <a:avLst/>
            </a:prstGeom>
            <a:noFill/>
            <a:ln>
              <a:solidFill>
                <a:schemeClr val="bg1"/>
              </a:solidFill>
            </a:ln>
          </p:spPr>
          <p:txBody>
            <a:bodyPr wrap="square" lIns="68580" tIns="34290" rIns="68580" bIns="34290" rtlCol="0">
              <a:spAutoFit/>
            </a:bodyPr>
            <a:lstStyle/>
            <a:p>
              <a:pPr algn="ctr" defTabSz="685800"/>
              <a:r>
                <a:rPr lang="zh-CN" altLang="en-US" sz="1400" dirty="0">
                  <a:solidFill>
                    <a:schemeClr val="bg1"/>
                  </a:solidFill>
                  <a:latin typeface="+mn-ea"/>
                  <a:cs typeface="+mn-ea"/>
                  <a:sym typeface="+mn-lt"/>
                </a:rPr>
                <a:t>论文主要绪论</a:t>
              </a:r>
            </a:p>
          </p:txBody>
        </p:sp>
      </p:grpSp>
      <p:grpSp>
        <p:nvGrpSpPr>
          <p:cNvPr id="26" name="组合 25"/>
          <p:cNvGrpSpPr/>
          <p:nvPr/>
        </p:nvGrpSpPr>
        <p:grpSpPr>
          <a:xfrm>
            <a:off x="2819400" y="1972733"/>
            <a:ext cx="3733800" cy="290952"/>
            <a:chOff x="3113365" y="1214277"/>
            <a:chExt cx="4449212" cy="290952"/>
          </a:xfrm>
        </p:grpSpPr>
        <p:sp>
          <p:nvSpPr>
            <p:cNvPr id="27" name="文本框 7"/>
            <p:cNvSpPr txBox="1"/>
            <p:nvPr/>
          </p:nvSpPr>
          <p:spPr>
            <a:xfrm>
              <a:off x="3113365" y="1220536"/>
              <a:ext cx="489752" cy="284693"/>
            </a:xfrm>
            <a:prstGeom prst="rect">
              <a:avLst/>
            </a:prstGeom>
            <a:solidFill>
              <a:schemeClr val="bg1"/>
            </a:solidFill>
            <a:ln>
              <a:noFill/>
            </a:ln>
          </p:spPr>
          <p:txBody>
            <a:bodyPr wrap="square" lIns="68580" tIns="34290" rIns="68580" bIns="34290" rtlCol="0">
              <a:spAutoFit/>
            </a:bodyPr>
            <a:lstStyle/>
            <a:p>
              <a:pPr algn="ctr" defTabSz="685800"/>
              <a:r>
                <a:rPr lang="en-US" altLang="zh-CN" sz="1400" dirty="0">
                  <a:solidFill>
                    <a:schemeClr val="accent1"/>
                  </a:solidFill>
                  <a:latin typeface="+mn-ea"/>
                  <a:cs typeface="+mn-ea"/>
                  <a:sym typeface="+mn-lt"/>
                </a:rPr>
                <a:t>02</a:t>
              </a:r>
            </a:p>
          </p:txBody>
        </p:sp>
        <p:sp>
          <p:nvSpPr>
            <p:cNvPr id="28" name="文本框 15"/>
            <p:cNvSpPr txBox="1"/>
            <p:nvPr/>
          </p:nvSpPr>
          <p:spPr>
            <a:xfrm>
              <a:off x="3679314" y="1214277"/>
              <a:ext cx="3883263" cy="284693"/>
            </a:xfrm>
            <a:prstGeom prst="rect">
              <a:avLst/>
            </a:prstGeom>
            <a:noFill/>
            <a:ln>
              <a:solidFill>
                <a:schemeClr val="bg1"/>
              </a:solidFill>
            </a:ln>
          </p:spPr>
          <p:txBody>
            <a:bodyPr wrap="square" lIns="68580" tIns="34290" rIns="68580" bIns="34290" rtlCol="0">
              <a:spAutoFit/>
            </a:bodyPr>
            <a:lstStyle/>
            <a:p>
              <a:pPr algn="ctr" defTabSz="685800"/>
              <a:r>
                <a:rPr lang="zh-CN" altLang="en-US" sz="1400" dirty="0">
                  <a:solidFill>
                    <a:schemeClr val="bg1"/>
                  </a:solidFill>
                  <a:latin typeface="+mn-ea"/>
                  <a:cs typeface="+mn-ea"/>
                  <a:sym typeface="+mn-lt"/>
                </a:rPr>
                <a:t>信息安全现状</a:t>
              </a:r>
            </a:p>
          </p:txBody>
        </p:sp>
      </p:grpSp>
      <p:grpSp>
        <p:nvGrpSpPr>
          <p:cNvPr id="30" name="组合 29"/>
          <p:cNvGrpSpPr/>
          <p:nvPr/>
        </p:nvGrpSpPr>
        <p:grpSpPr>
          <a:xfrm>
            <a:off x="2819400" y="2821516"/>
            <a:ext cx="3733800" cy="290952"/>
            <a:chOff x="3113365" y="1214277"/>
            <a:chExt cx="4449212" cy="290952"/>
          </a:xfrm>
        </p:grpSpPr>
        <p:sp>
          <p:nvSpPr>
            <p:cNvPr id="31" name="文本框 7"/>
            <p:cNvSpPr txBox="1"/>
            <p:nvPr/>
          </p:nvSpPr>
          <p:spPr>
            <a:xfrm>
              <a:off x="3113365" y="1220536"/>
              <a:ext cx="489752" cy="284693"/>
            </a:xfrm>
            <a:prstGeom prst="rect">
              <a:avLst/>
            </a:prstGeom>
            <a:solidFill>
              <a:schemeClr val="bg1"/>
            </a:solidFill>
            <a:ln>
              <a:noFill/>
            </a:ln>
          </p:spPr>
          <p:txBody>
            <a:bodyPr wrap="square" lIns="68580" tIns="34290" rIns="68580" bIns="34290" rtlCol="0">
              <a:spAutoFit/>
            </a:bodyPr>
            <a:lstStyle/>
            <a:p>
              <a:pPr algn="ctr" defTabSz="685800"/>
              <a:r>
                <a:rPr lang="en-US" altLang="zh-CN" sz="1400" dirty="0">
                  <a:solidFill>
                    <a:schemeClr val="accent1"/>
                  </a:solidFill>
                  <a:latin typeface="+mn-ea"/>
                  <a:cs typeface="+mn-ea"/>
                  <a:sym typeface="+mn-lt"/>
                </a:rPr>
                <a:t>03</a:t>
              </a:r>
            </a:p>
          </p:txBody>
        </p:sp>
        <p:sp>
          <p:nvSpPr>
            <p:cNvPr id="32" name="文本框 15"/>
            <p:cNvSpPr txBox="1"/>
            <p:nvPr/>
          </p:nvSpPr>
          <p:spPr>
            <a:xfrm>
              <a:off x="3679314" y="1214277"/>
              <a:ext cx="3883263" cy="284693"/>
            </a:xfrm>
            <a:prstGeom prst="rect">
              <a:avLst/>
            </a:prstGeom>
            <a:noFill/>
            <a:ln>
              <a:solidFill>
                <a:schemeClr val="bg1"/>
              </a:solidFill>
            </a:ln>
          </p:spPr>
          <p:txBody>
            <a:bodyPr wrap="square" lIns="68580" tIns="34290" rIns="68580" bIns="34290" rtlCol="0">
              <a:spAutoFit/>
            </a:bodyPr>
            <a:lstStyle/>
            <a:p>
              <a:pPr algn="ctr" defTabSz="685800"/>
              <a:r>
                <a:rPr lang="zh-CN" altLang="en-US" sz="1400" dirty="0">
                  <a:solidFill>
                    <a:schemeClr val="bg1"/>
                  </a:solidFill>
                  <a:latin typeface="+mn-ea"/>
                  <a:cs typeface="+mn-ea"/>
                  <a:sym typeface="+mn-lt"/>
                </a:rPr>
                <a:t>安全技术分析</a:t>
              </a:r>
            </a:p>
          </p:txBody>
        </p:sp>
      </p:grpSp>
      <p:grpSp>
        <p:nvGrpSpPr>
          <p:cNvPr id="33" name="组合 32"/>
          <p:cNvGrpSpPr/>
          <p:nvPr/>
        </p:nvGrpSpPr>
        <p:grpSpPr>
          <a:xfrm>
            <a:off x="2819400" y="3670298"/>
            <a:ext cx="3733800" cy="290952"/>
            <a:chOff x="3113365" y="1214277"/>
            <a:chExt cx="4449212" cy="290952"/>
          </a:xfrm>
        </p:grpSpPr>
        <p:sp>
          <p:nvSpPr>
            <p:cNvPr id="34" name="文本框 7"/>
            <p:cNvSpPr txBox="1"/>
            <p:nvPr/>
          </p:nvSpPr>
          <p:spPr>
            <a:xfrm>
              <a:off x="3113365" y="1220536"/>
              <a:ext cx="489752" cy="284693"/>
            </a:xfrm>
            <a:prstGeom prst="rect">
              <a:avLst/>
            </a:prstGeom>
            <a:solidFill>
              <a:schemeClr val="bg1"/>
            </a:solidFill>
            <a:ln>
              <a:noFill/>
            </a:ln>
          </p:spPr>
          <p:txBody>
            <a:bodyPr wrap="square" lIns="68580" tIns="34290" rIns="68580" bIns="34290" rtlCol="0">
              <a:spAutoFit/>
            </a:bodyPr>
            <a:lstStyle/>
            <a:p>
              <a:pPr algn="ctr" defTabSz="685800"/>
              <a:r>
                <a:rPr lang="en-US" altLang="zh-CN" sz="1400" dirty="0">
                  <a:solidFill>
                    <a:schemeClr val="accent1"/>
                  </a:solidFill>
                  <a:latin typeface="+mn-ea"/>
                  <a:cs typeface="+mn-ea"/>
                  <a:sym typeface="+mn-lt"/>
                </a:rPr>
                <a:t>04</a:t>
              </a:r>
            </a:p>
          </p:txBody>
        </p:sp>
        <p:sp>
          <p:nvSpPr>
            <p:cNvPr id="35" name="文本框 15"/>
            <p:cNvSpPr txBox="1"/>
            <p:nvPr/>
          </p:nvSpPr>
          <p:spPr>
            <a:xfrm>
              <a:off x="3679314" y="1214277"/>
              <a:ext cx="3883263" cy="284693"/>
            </a:xfrm>
            <a:prstGeom prst="rect">
              <a:avLst/>
            </a:prstGeom>
            <a:noFill/>
            <a:ln>
              <a:solidFill>
                <a:schemeClr val="bg1"/>
              </a:solidFill>
            </a:ln>
          </p:spPr>
          <p:txBody>
            <a:bodyPr wrap="square" lIns="68580" tIns="34290" rIns="68580" bIns="34290" rtlCol="0">
              <a:spAutoFit/>
            </a:bodyPr>
            <a:lstStyle/>
            <a:p>
              <a:pPr algn="ctr" defTabSz="685800"/>
              <a:r>
                <a:rPr lang="zh-CN" altLang="en-US" sz="1400" dirty="0">
                  <a:solidFill>
                    <a:schemeClr val="bg1"/>
                  </a:solidFill>
                  <a:latin typeface="+mn-ea"/>
                  <a:cs typeface="+mn-ea"/>
                  <a:sym typeface="+mn-lt"/>
                </a:rPr>
                <a:t>发展趋势策略</a:t>
              </a:r>
            </a:p>
          </p:txBody>
        </p:sp>
      </p:grpSp>
    </p:spTree>
    <p:extLst>
      <p:ext uri="{BB962C8B-B14F-4D97-AF65-F5344CB8AC3E}">
        <p14:creationId xmlns:p14="http://schemas.microsoft.com/office/powerpoint/2010/main" val="376060152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par>
                                <p:cTn id="30" presetID="22" presetClass="entr" presetSubtype="8"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par>
                                <p:cTn id="36" presetID="22" presetClass="entr" presetSubtype="8"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46191" t="36727" r="21984" b="17640"/>
          <a:stretch/>
        </p:blipFill>
        <p:spPr>
          <a:xfrm rot="5400000">
            <a:off x="2810550" y="3141999"/>
            <a:ext cx="769668" cy="1486098"/>
          </a:xfrm>
          <a:prstGeom prst="rect">
            <a:avLst/>
          </a:prstGeom>
        </p:spPr>
      </p:pic>
      <p:pic>
        <p:nvPicPr>
          <p:cNvPr id="16" name="图片 15"/>
          <p:cNvPicPr>
            <a:picLocks noChangeAspect="1"/>
          </p:cNvPicPr>
          <p:nvPr/>
        </p:nvPicPr>
        <p:blipFill rotWithShape="1">
          <a:blip r:embed="rId4"/>
          <a:srcRect l="44647" b="48022"/>
          <a:stretch/>
        </p:blipFill>
        <p:spPr>
          <a:xfrm rot="166831" flipH="1">
            <a:off x="3483947" y="697417"/>
            <a:ext cx="1290880" cy="1093905"/>
          </a:xfrm>
          <a:prstGeom prst="rect">
            <a:avLst/>
          </a:prstGeom>
        </p:spPr>
      </p:pic>
      <p:pic>
        <p:nvPicPr>
          <p:cNvPr id="17" name="图片 16"/>
          <p:cNvPicPr>
            <a:picLocks noChangeAspect="1"/>
          </p:cNvPicPr>
          <p:nvPr/>
        </p:nvPicPr>
        <p:blipFill>
          <a:blip r:embed="rId5"/>
          <a:stretch>
            <a:fillRect/>
          </a:stretch>
        </p:blipFill>
        <p:spPr>
          <a:xfrm rot="16200000" flipV="1">
            <a:off x="6333345" y="1039005"/>
            <a:ext cx="2033212" cy="2203103"/>
          </a:xfrm>
          <a:prstGeom prst="rect">
            <a:avLst/>
          </a:prstGeom>
        </p:spPr>
      </p:pic>
      <p:pic>
        <p:nvPicPr>
          <p:cNvPr id="18" name="图片 17"/>
          <p:cNvPicPr>
            <a:picLocks noChangeAspect="1"/>
          </p:cNvPicPr>
          <p:nvPr/>
        </p:nvPicPr>
        <p:blipFill rotWithShape="1">
          <a:blip r:embed="rId3"/>
          <a:srcRect l="15475" t="5712" r="30716" b="63083"/>
          <a:stretch/>
        </p:blipFill>
        <p:spPr>
          <a:xfrm rot="5400000">
            <a:off x="1167785" y="3591824"/>
            <a:ext cx="1164941" cy="909711"/>
          </a:xfrm>
          <a:prstGeom prst="rect">
            <a:avLst/>
          </a:prstGeom>
        </p:spPr>
      </p:pic>
      <p:sp>
        <p:nvSpPr>
          <p:cNvPr id="19" name="TextBox 48"/>
          <p:cNvSpPr txBox="1"/>
          <p:nvPr/>
        </p:nvSpPr>
        <p:spPr>
          <a:xfrm>
            <a:off x="1295400" y="1863864"/>
            <a:ext cx="4572000" cy="707886"/>
          </a:xfrm>
          <a:prstGeom prst="rect">
            <a:avLst/>
          </a:prstGeom>
          <a:noFill/>
        </p:spPr>
        <p:txBody>
          <a:bodyPr wrap="square" lIns="0" tIns="0" rIns="0" bIns="0" rtlCol="0">
            <a:spAutoFit/>
          </a:bodyPr>
          <a:lstStyle/>
          <a:p>
            <a:pPr algn="dist" defTabSz="685800"/>
            <a:r>
              <a:rPr lang="zh-CN" altLang="en-US" sz="4600" b="1" dirty="0">
                <a:solidFill>
                  <a:schemeClr val="bg1"/>
                </a:solidFill>
                <a:latin typeface="+mj-ea"/>
                <a:ea typeface="+mj-ea"/>
                <a:cs typeface="+mn-ea"/>
                <a:sym typeface="+mn-lt"/>
              </a:rPr>
              <a:t>论文主要绪论</a:t>
            </a:r>
          </a:p>
        </p:txBody>
      </p:sp>
      <p:sp>
        <p:nvSpPr>
          <p:cNvPr id="20" name="TextBox 48"/>
          <p:cNvSpPr txBox="1"/>
          <p:nvPr/>
        </p:nvSpPr>
        <p:spPr>
          <a:xfrm>
            <a:off x="1295400" y="1082176"/>
            <a:ext cx="2667000" cy="615553"/>
          </a:xfrm>
          <a:prstGeom prst="rect">
            <a:avLst/>
          </a:prstGeom>
          <a:noFill/>
        </p:spPr>
        <p:txBody>
          <a:bodyPr wrap="square" lIns="0" tIns="0" rIns="0" bIns="0" rtlCol="0">
            <a:spAutoFit/>
          </a:bodyPr>
          <a:lstStyle/>
          <a:p>
            <a:pPr defTabSz="685800"/>
            <a:r>
              <a:rPr lang="zh-CN" altLang="en-US" sz="4000" spc="600" dirty="0">
                <a:solidFill>
                  <a:schemeClr val="bg1"/>
                </a:solidFill>
                <a:latin typeface="+mn-ea"/>
                <a:cs typeface="+mn-ea"/>
                <a:sym typeface="+mn-lt"/>
              </a:rPr>
              <a:t>第一部分</a:t>
            </a:r>
            <a:endParaRPr lang="en-US" altLang="zh-CN" sz="4000" spc="600" dirty="0">
              <a:solidFill>
                <a:schemeClr val="bg1"/>
              </a:solidFill>
              <a:latin typeface="+mn-ea"/>
              <a:cs typeface="+mn-ea"/>
              <a:sym typeface="+mn-lt"/>
            </a:endParaRPr>
          </a:p>
        </p:txBody>
      </p:sp>
      <p:sp>
        <p:nvSpPr>
          <p:cNvPr id="21" name="矩形 20"/>
          <p:cNvSpPr/>
          <p:nvPr/>
        </p:nvSpPr>
        <p:spPr>
          <a:xfrm>
            <a:off x="1219201" y="2724150"/>
            <a:ext cx="4648199" cy="532453"/>
          </a:xfrm>
          <a:prstGeom prst="rect">
            <a:avLst/>
          </a:prstGeom>
        </p:spPr>
        <p:txBody>
          <a:bodyPr wrap="square">
            <a:spAutoFit/>
          </a:bodyPr>
          <a:lstStyle/>
          <a:p>
            <a:pPr>
              <a:lnSpc>
                <a:spcPct val="130000"/>
              </a:lnSpc>
            </a:pPr>
            <a:r>
              <a:rPr lang="en-US" altLang="zh-CN" sz="1100" dirty="0">
                <a:solidFill>
                  <a:schemeClr val="bg1"/>
                </a:solidFill>
                <a:latin typeface="+mn-ea"/>
              </a:rPr>
              <a:t>performance in workplace execution comes from careful execution workplace execution comes</a:t>
            </a:r>
            <a:endParaRPr lang="zh-CN" altLang="en-US" sz="1100" dirty="0">
              <a:solidFill>
                <a:schemeClr val="bg1"/>
              </a:solidFill>
              <a:latin typeface="+mn-ea"/>
            </a:endParaRPr>
          </a:p>
        </p:txBody>
      </p:sp>
      <p:pic>
        <p:nvPicPr>
          <p:cNvPr id="24" name="图片 23"/>
          <p:cNvPicPr>
            <a:picLocks noChangeAspect="1"/>
          </p:cNvPicPr>
          <p:nvPr/>
        </p:nvPicPr>
        <p:blipFill>
          <a:blip r:embed="rId6"/>
          <a:stretch>
            <a:fillRect/>
          </a:stretch>
        </p:blipFill>
        <p:spPr>
          <a:xfrm>
            <a:off x="6248400" y="2942924"/>
            <a:ext cx="2237081" cy="1533826"/>
          </a:xfrm>
          <a:prstGeom prst="rect">
            <a:avLst/>
          </a:prstGeom>
        </p:spPr>
      </p:pic>
    </p:spTree>
    <p:extLst>
      <p:ext uri="{BB962C8B-B14F-4D97-AF65-F5344CB8AC3E}">
        <p14:creationId xmlns:p14="http://schemas.microsoft.com/office/powerpoint/2010/main" val="166565533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9D90701-B0EA-4AC1-AAD0-6499CFA12477}"/>
              </a:ext>
            </a:extLst>
          </p:cNvPr>
          <p:cNvSpPr/>
          <p:nvPr/>
        </p:nvSpPr>
        <p:spPr>
          <a:xfrm>
            <a:off x="1066800" y="1672592"/>
            <a:ext cx="1107996" cy="369332"/>
          </a:xfrm>
          <a:prstGeom prst="rect">
            <a:avLst/>
          </a:prstGeom>
        </p:spPr>
        <p:txBody>
          <a:bodyPr wrap="none">
            <a:spAutoFit/>
          </a:bodyPr>
          <a:lstStyle/>
          <a:p>
            <a:r>
              <a:rPr lang="zh-CN" altLang="en-US" dirty="0">
                <a:solidFill>
                  <a:prstClr val="black"/>
                </a:solidFill>
                <a:cs typeface="+mn-ea"/>
                <a:sym typeface="+mn-lt"/>
              </a:rPr>
              <a:t>论文摘要</a:t>
            </a:r>
          </a:p>
        </p:txBody>
      </p:sp>
      <p:sp>
        <p:nvSpPr>
          <p:cNvPr id="35" name="矩形 34">
            <a:extLst>
              <a:ext uri="{FF2B5EF4-FFF2-40B4-BE49-F238E27FC236}">
                <a16:creationId xmlns:a16="http://schemas.microsoft.com/office/drawing/2014/main" id="{4E598C17-C9B9-4366-9ED5-D7104894EDAD}"/>
              </a:ext>
            </a:extLst>
          </p:cNvPr>
          <p:cNvSpPr/>
          <p:nvPr/>
        </p:nvSpPr>
        <p:spPr>
          <a:xfrm>
            <a:off x="1123884" y="2033493"/>
            <a:ext cx="4157684" cy="1986057"/>
          </a:xfrm>
          <a:prstGeom prst="rect">
            <a:avLst/>
          </a:prstGeom>
        </p:spPr>
        <p:txBody>
          <a:bodyPr wrap="square">
            <a:spAutoFit/>
          </a:bodyPr>
          <a:lstStyle/>
          <a:p>
            <a:pPr>
              <a:lnSpc>
                <a:spcPct val="200000"/>
              </a:lnSpc>
              <a:buClr>
                <a:srgbClr val="E7E6E6">
                  <a:lumMod val="10000"/>
                </a:srgbClr>
              </a:buClr>
              <a:defRPr/>
            </a:pPr>
            <a:r>
              <a:rPr lang="zh-CN" altLang="en-US" sz="1050" dirty="0">
                <a:solidFill>
                  <a:prstClr val="black">
                    <a:lumMod val="85000"/>
                    <a:lumOff val="15000"/>
                  </a:prstClr>
                </a:solidFill>
                <a:cs typeface="+mn-ea"/>
                <a:sym typeface="+mn-lt"/>
              </a:rPr>
              <a:t>对于计算机安全来说，其主要涉及计算机的控制安全和信息安全两大方面。近年来，随着社会經济和计算机技术的不断发展，网络泄密事件也随之增多，这使得计算机安全问题日益凸显，成为大多数企业重点研究的难题。本文主要通过对制约计算机安全的相关因素进行系统分析，并概据实际情况探讨了维护计算机安全的有效对策，旨在为计算机安全的相关研究提侯部分依据。</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0185" y="1945217"/>
            <a:ext cx="2942713" cy="2038350"/>
          </a:xfrm>
          <a:prstGeom prst="rect">
            <a:avLst/>
          </a:prstGeom>
        </p:spPr>
      </p:pic>
    </p:spTree>
    <p:extLst>
      <p:ext uri="{BB962C8B-B14F-4D97-AF65-F5344CB8AC3E}">
        <p14:creationId xmlns:p14="http://schemas.microsoft.com/office/powerpoint/2010/main" val="232251015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a:extLst>
              <a:ext uri="{FF2B5EF4-FFF2-40B4-BE49-F238E27FC236}">
                <a16:creationId xmlns:a16="http://schemas.microsoft.com/office/drawing/2014/main" id="{C4A42B4D-CA3F-4100-A7E1-9A82D8C4FED2}"/>
              </a:ext>
            </a:extLst>
          </p:cNvPr>
          <p:cNvCxnSpPr/>
          <p:nvPr/>
        </p:nvCxnSpPr>
        <p:spPr>
          <a:xfrm>
            <a:off x="3143741" y="1828687"/>
            <a:ext cx="0" cy="97166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79DB7A05-9D3B-414F-8A51-FE2A35544049}"/>
              </a:ext>
            </a:extLst>
          </p:cNvPr>
          <p:cNvCxnSpPr/>
          <p:nvPr/>
        </p:nvCxnSpPr>
        <p:spPr>
          <a:xfrm>
            <a:off x="6000261" y="1828687"/>
            <a:ext cx="0" cy="97166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8" name="组合 27">
            <a:extLst>
              <a:ext uri="{FF2B5EF4-FFF2-40B4-BE49-F238E27FC236}">
                <a16:creationId xmlns:a16="http://schemas.microsoft.com/office/drawing/2014/main" id="{49B1A637-34B6-461B-8450-36E08957E116}"/>
              </a:ext>
            </a:extLst>
          </p:cNvPr>
          <p:cNvGrpSpPr/>
          <p:nvPr/>
        </p:nvGrpSpPr>
        <p:grpSpPr>
          <a:xfrm>
            <a:off x="6250895" y="1775785"/>
            <a:ext cx="2035790" cy="1024565"/>
            <a:chOff x="700066" y="5385444"/>
            <a:chExt cx="2483328" cy="1249800"/>
          </a:xfrm>
        </p:grpSpPr>
        <p:sp>
          <p:nvSpPr>
            <p:cNvPr id="29" name="14">
              <a:extLst>
                <a:ext uri="{FF2B5EF4-FFF2-40B4-BE49-F238E27FC236}">
                  <a16:creationId xmlns:a16="http://schemas.microsoft.com/office/drawing/2014/main" id="{16A6093C-C38B-4DAA-B01B-2FFD1E2B4596}"/>
                </a:ext>
              </a:extLst>
            </p:cNvPr>
            <p:cNvSpPr txBox="1"/>
            <p:nvPr/>
          </p:nvSpPr>
          <p:spPr>
            <a:xfrm>
              <a:off x="700066" y="5795525"/>
              <a:ext cx="2483328" cy="839719"/>
            </a:xfrm>
            <a:prstGeom prst="rect">
              <a:avLst/>
            </a:prstGeom>
            <a:noFill/>
            <a:ln>
              <a:noFill/>
            </a:ln>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825" dirty="0">
                  <a:solidFill>
                    <a:schemeClr val="tx1">
                      <a:lumMod val="85000"/>
                      <a:lumOff val="15000"/>
                    </a:schemeClr>
                  </a:solidFill>
                  <a:latin typeface="+mn-ea"/>
                  <a:cs typeface="+mn-ea"/>
                  <a:sym typeface="+mn-lt"/>
                </a:rPr>
                <a:t>计算机基本已经进入了每一个家庭，同时我们的工作与生活中也离不开计算机</a:t>
              </a:r>
              <a:r>
                <a:rPr lang="en-US" altLang="zh-CN" sz="825" dirty="0">
                  <a:solidFill>
                    <a:schemeClr val="tx1">
                      <a:lumMod val="85000"/>
                      <a:lumOff val="15000"/>
                    </a:schemeClr>
                  </a:solidFill>
                  <a:latin typeface="+mn-ea"/>
                  <a:cs typeface="+mn-ea"/>
                  <a:sym typeface="+mn-lt"/>
                </a:rPr>
                <a:t>,</a:t>
              </a:r>
              <a:r>
                <a:rPr lang="zh-CN" altLang="en-US" sz="825" dirty="0">
                  <a:solidFill>
                    <a:schemeClr val="tx1">
                      <a:lumMod val="85000"/>
                      <a:lumOff val="15000"/>
                    </a:schemeClr>
                  </a:solidFill>
                  <a:latin typeface="+mn-ea"/>
                  <a:cs typeface="+mn-ea"/>
                  <a:sym typeface="+mn-lt"/>
                </a:rPr>
                <a:t>而网络使计算机之间的信息交互更加便利</a:t>
              </a:r>
              <a:endParaRPr lang="en-US" altLang="zh-CN" sz="825" dirty="0">
                <a:solidFill>
                  <a:schemeClr val="tx1">
                    <a:lumMod val="85000"/>
                    <a:lumOff val="15000"/>
                  </a:schemeClr>
                </a:solidFill>
                <a:latin typeface="+mn-ea"/>
                <a:cs typeface="+mn-ea"/>
                <a:sym typeface="+mn-lt"/>
              </a:endParaRPr>
            </a:p>
          </p:txBody>
        </p:sp>
        <p:sp>
          <p:nvSpPr>
            <p:cNvPr id="30" name="13">
              <a:extLst>
                <a:ext uri="{FF2B5EF4-FFF2-40B4-BE49-F238E27FC236}">
                  <a16:creationId xmlns:a16="http://schemas.microsoft.com/office/drawing/2014/main" id="{C6D768DD-43BF-41E1-935F-B918B7DC373B}"/>
                </a:ext>
              </a:extLst>
            </p:cNvPr>
            <p:cNvSpPr/>
            <p:nvPr/>
          </p:nvSpPr>
          <p:spPr>
            <a:xfrm>
              <a:off x="803215" y="5385444"/>
              <a:ext cx="2277030" cy="332654"/>
            </a:xfrm>
            <a:prstGeom prst="rect">
              <a:avLst/>
            </a:prstGeom>
          </p:spPr>
          <p:txBody>
            <a:bodyPr wrap="square" lIns="68580" tIns="34290" rIns="68580" bIns="3429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200" b="1" dirty="0">
                  <a:solidFill>
                    <a:schemeClr val="tx1">
                      <a:lumMod val="85000"/>
                      <a:lumOff val="15000"/>
                    </a:schemeClr>
                  </a:solidFill>
                  <a:latin typeface="+mn-ea"/>
                  <a:cs typeface="+mn-ea"/>
                  <a:sym typeface="+mn-lt"/>
                </a:rPr>
                <a:t>03.</a:t>
              </a:r>
              <a:r>
                <a:rPr lang="zh-CN" altLang="en-US" sz="1200" b="1" dirty="0">
                  <a:solidFill>
                    <a:schemeClr val="tx1">
                      <a:lumMod val="85000"/>
                      <a:lumOff val="15000"/>
                    </a:schemeClr>
                  </a:solidFill>
                  <a:latin typeface="+mn-ea"/>
                  <a:cs typeface="+mn-ea"/>
                  <a:sym typeface="+mn-lt"/>
                </a:rPr>
                <a:t>安全的隐患因素</a:t>
              </a:r>
            </a:p>
          </p:txBody>
        </p:sp>
      </p:grpSp>
      <p:grpSp>
        <p:nvGrpSpPr>
          <p:cNvPr id="31" name="组合 30">
            <a:extLst>
              <a:ext uri="{FF2B5EF4-FFF2-40B4-BE49-F238E27FC236}">
                <a16:creationId xmlns:a16="http://schemas.microsoft.com/office/drawing/2014/main" id="{93D661BF-37C9-42A1-B458-48E8AF730803}"/>
              </a:ext>
            </a:extLst>
          </p:cNvPr>
          <p:cNvGrpSpPr/>
          <p:nvPr/>
        </p:nvGrpSpPr>
        <p:grpSpPr>
          <a:xfrm>
            <a:off x="3540899" y="1775785"/>
            <a:ext cx="2035790" cy="1024565"/>
            <a:chOff x="700066" y="5385444"/>
            <a:chExt cx="2483328" cy="1249800"/>
          </a:xfrm>
        </p:grpSpPr>
        <p:sp>
          <p:nvSpPr>
            <p:cNvPr id="32" name="12">
              <a:extLst>
                <a:ext uri="{FF2B5EF4-FFF2-40B4-BE49-F238E27FC236}">
                  <a16:creationId xmlns:a16="http://schemas.microsoft.com/office/drawing/2014/main" id="{9B95BD37-580C-41A7-BF49-B93B417A6582}"/>
                </a:ext>
              </a:extLst>
            </p:cNvPr>
            <p:cNvSpPr txBox="1"/>
            <p:nvPr/>
          </p:nvSpPr>
          <p:spPr>
            <a:xfrm>
              <a:off x="700066" y="5795525"/>
              <a:ext cx="2483328" cy="839719"/>
            </a:xfrm>
            <a:prstGeom prst="rect">
              <a:avLst/>
            </a:prstGeom>
            <a:noFill/>
            <a:ln>
              <a:noFill/>
            </a:ln>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825" dirty="0">
                  <a:solidFill>
                    <a:schemeClr val="tx1">
                      <a:lumMod val="85000"/>
                      <a:lumOff val="15000"/>
                    </a:schemeClr>
                  </a:solidFill>
                  <a:latin typeface="+mn-ea"/>
                  <a:cs typeface="+mn-ea"/>
                  <a:sym typeface="+mn-lt"/>
                </a:rPr>
                <a:t>计算机网络安全包括的内容有叫网络服务提供系统的安全、网络系统信息的安全、信息内容的安全、网络信息传输的安全。</a:t>
              </a:r>
            </a:p>
          </p:txBody>
        </p:sp>
        <p:sp>
          <p:nvSpPr>
            <p:cNvPr id="33" name="11">
              <a:extLst>
                <a:ext uri="{FF2B5EF4-FFF2-40B4-BE49-F238E27FC236}">
                  <a16:creationId xmlns:a16="http://schemas.microsoft.com/office/drawing/2014/main" id="{06F80213-AF23-4BA2-920C-3F07AE6D565A}"/>
                </a:ext>
              </a:extLst>
            </p:cNvPr>
            <p:cNvSpPr/>
            <p:nvPr/>
          </p:nvSpPr>
          <p:spPr>
            <a:xfrm>
              <a:off x="803215" y="5385444"/>
              <a:ext cx="2277030" cy="332654"/>
            </a:xfrm>
            <a:prstGeom prst="rect">
              <a:avLst/>
            </a:prstGeom>
          </p:spPr>
          <p:txBody>
            <a:bodyPr wrap="square" lIns="68580" tIns="34290" rIns="68580" bIns="3429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200" b="1" dirty="0">
                  <a:solidFill>
                    <a:schemeClr val="tx1">
                      <a:lumMod val="85000"/>
                      <a:lumOff val="15000"/>
                    </a:schemeClr>
                  </a:solidFill>
                  <a:latin typeface="+mn-ea"/>
                  <a:cs typeface="+mn-ea"/>
                  <a:sym typeface="+mn-lt"/>
                </a:rPr>
                <a:t>02.</a:t>
              </a:r>
              <a:r>
                <a:rPr lang="zh-CN" altLang="en-US" sz="1200" b="1" dirty="0">
                  <a:solidFill>
                    <a:schemeClr val="tx1">
                      <a:lumMod val="85000"/>
                      <a:lumOff val="15000"/>
                    </a:schemeClr>
                  </a:solidFill>
                  <a:latin typeface="+mn-ea"/>
                  <a:cs typeface="+mn-ea"/>
                  <a:sym typeface="+mn-lt"/>
                </a:rPr>
                <a:t>计算机网络安全定义</a:t>
              </a:r>
            </a:p>
          </p:txBody>
        </p:sp>
      </p:grpSp>
      <p:grpSp>
        <p:nvGrpSpPr>
          <p:cNvPr id="34" name="组合 33">
            <a:extLst>
              <a:ext uri="{FF2B5EF4-FFF2-40B4-BE49-F238E27FC236}">
                <a16:creationId xmlns:a16="http://schemas.microsoft.com/office/drawing/2014/main" id="{C449C6E7-C763-425D-BF3C-7034ACD51FE5}"/>
              </a:ext>
            </a:extLst>
          </p:cNvPr>
          <p:cNvGrpSpPr/>
          <p:nvPr/>
        </p:nvGrpSpPr>
        <p:grpSpPr>
          <a:xfrm>
            <a:off x="857316" y="1763865"/>
            <a:ext cx="2035790" cy="1024565"/>
            <a:chOff x="700066" y="5385444"/>
            <a:chExt cx="2483328" cy="1249800"/>
          </a:xfrm>
        </p:grpSpPr>
        <p:sp>
          <p:nvSpPr>
            <p:cNvPr id="35" name="16">
              <a:extLst>
                <a:ext uri="{FF2B5EF4-FFF2-40B4-BE49-F238E27FC236}">
                  <a16:creationId xmlns:a16="http://schemas.microsoft.com/office/drawing/2014/main" id="{F9895F2B-D86C-4F93-94CD-92B291188F00}"/>
                </a:ext>
              </a:extLst>
            </p:cNvPr>
            <p:cNvSpPr txBox="1"/>
            <p:nvPr/>
          </p:nvSpPr>
          <p:spPr>
            <a:xfrm>
              <a:off x="700066" y="5795525"/>
              <a:ext cx="2483328" cy="839719"/>
            </a:xfrm>
            <a:prstGeom prst="rect">
              <a:avLst/>
            </a:prstGeom>
            <a:noFill/>
            <a:ln>
              <a:noFill/>
            </a:ln>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825" dirty="0">
                  <a:solidFill>
                    <a:schemeClr val="tx1">
                      <a:lumMod val="85000"/>
                      <a:lumOff val="15000"/>
                    </a:schemeClr>
                  </a:solidFill>
                  <a:latin typeface="+mn-ea"/>
                  <a:cs typeface="+mn-ea"/>
                  <a:sym typeface="+mn-lt"/>
                </a:rPr>
                <a:t>计算机的应用范围越来越广，各个企业基于安全的考虑也逐渐提高了对安全技术的重视。对于计算机安全技术来说</a:t>
              </a:r>
              <a:endParaRPr lang="en-US" altLang="zh-CN" sz="825" dirty="0">
                <a:solidFill>
                  <a:schemeClr val="tx1">
                    <a:lumMod val="85000"/>
                    <a:lumOff val="15000"/>
                  </a:schemeClr>
                </a:solidFill>
                <a:latin typeface="+mn-ea"/>
                <a:cs typeface="+mn-ea"/>
                <a:sym typeface="+mn-lt"/>
              </a:endParaRPr>
            </a:p>
          </p:txBody>
        </p:sp>
        <p:sp>
          <p:nvSpPr>
            <p:cNvPr id="36" name="15">
              <a:extLst>
                <a:ext uri="{FF2B5EF4-FFF2-40B4-BE49-F238E27FC236}">
                  <a16:creationId xmlns:a16="http://schemas.microsoft.com/office/drawing/2014/main" id="{4DC99A95-13D4-4935-B7AA-97B5E54B2820}"/>
                </a:ext>
              </a:extLst>
            </p:cNvPr>
            <p:cNvSpPr/>
            <p:nvPr/>
          </p:nvSpPr>
          <p:spPr>
            <a:xfrm>
              <a:off x="803215" y="5385444"/>
              <a:ext cx="2277030" cy="332654"/>
            </a:xfrm>
            <a:prstGeom prst="rect">
              <a:avLst/>
            </a:prstGeom>
          </p:spPr>
          <p:txBody>
            <a:bodyPr wrap="square" lIns="68580" tIns="34290" rIns="68580" bIns="3429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200" b="1" dirty="0">
                  <a:solidFill>
                    <a:schemeClr val="tx1">
                      <a:lumMod val="85000"/>
                      <a:lumOff val="15000"/>
                    </a:schemeClr>
                  </a:solidFill>
                  <a:latin typeface="+mn-ea"/>
                  <a:cs typeface="+mn-ea"/>
                  <a:sym typeface="+mn-lt"/>
                </a:rPr>
                <a:t>01.</a:t>
              </a:r>
              <a:r>
                <a:rPr lang="zh-CN" altLang="en-US" sz="1200" b="1" dirty="0">
                  <a:solidFill>
                    <a:schemeClr val="tx1">
                      <a:lumMod val="85000"/>
                      <a:lumOff val="15000"/>
                    </a:schemeClr>
                  </a:solidFill>
                  <a:latin typeface="+mn-ea"/>
                  <a:cs typeface="+mn-ea"/>
                  <a:sym typeface="+mn-lt"/>
                </a:rPr>
                <a:t>计算机的应用范围</a:t>
              </a:r>
            </a:p>
          </p:txBody>
        </p:sp>
      </p:gr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876" y="3105151"/>
            <a:ext cx="2106124" cy="1190858"/>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2432" y="3077635"/>
            <a:ext cx="2182568" cy="1307502"/>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0896" y="3077635"/>
            <a:ext cx="1951230" cy="1300739"/>
          </a:xfrm>
          <a:prstGeom prst="rect">
            <a:avLst/>
          </a:prstGeom>
        </p:spPr>
      </p:pic>
    </p:spTree>
    <p:extLst>
      <p:ext uri="{BB962C8B-B14F-4D97-AF65-F5344CB8AC3E}">
        <p14:creationId xmlns:p14="http://schemas.microsoft.com/office/powerpoint/2010/main" val="1188275675"/>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34"/>
          <p:cNvSpPr txBox="1"/>
          <p:nvPr/>
        </p:nvSpPr>
        <p:spPr>
          <a:xfrm>
            <a:off x="3076575" y="1718176"/>
            <a:ext cx="2057400" cy="2377574"/>
          </a:xfrm>
          <a:prstGeom prst="rect">
            <a:avLst/>
          </a:prstGeom>
          <a:noFill/>
        </p:spPr>
        <p:txBody>
          <a:bodyPr wrap="squar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just">
              <a:lnSpc>
                <a:spcPct val="150000"/>
              </a:lnSpc>
            </a:pPr>
            <a:r>
              <a:rPr lang="zh-CN" altLang="en-US" sz="900" dirty="0">
                <a:solidFill>
                  <a:schemeClr val="tx1">
                    <a:lumMod val="85000"/>
                    <a:lumOff val="15000"/>
                  </a:schemeClr>
                </a:solidFill>
                <a:latin typeface="+mn-ea"/>
                <a:cs typeface="+mn-ea"/>
                <a:sym typeface="+mn-lt"/>
              </a:rPr>
              <a:t>从</a:t>
            </a:r>
            <a:r>
              <a:rPr lang="en-US" altLang="zh-CN" sz="900" dirty="0">
                <a:solidFill>
                  <a:schemeClr val="tx1">
                    <a:lumMod val="85000"/>
                    <a:lumOff val="15000"/>
                  </a:schemeClr>
                </a:solidFill>
                <a:latin typeface="+mn-ea"/>
                <a:cs typeface="+mn-ea"/>
                <a:sym typeface="+mn-lt"/>
              </a:rPr>
              <a:t>20</a:t>
            </a:r>
            <a:r>
              <a:rPr lang="zh-CN" altLang="en-US" sz="900" dirty="0">
                <a:solidFill>
                  <a:schemeClr val="tx1">
                    <a:lumMod val="85000"/>
                    <a:lumOff val="15000"/>
                  </a:schemeClr>
                </a:solidFill>
                <a:latin typeface="+mn-ea"/>
                <a:cs typeface="+mn-ea"/>
                <a:sym typeface="+mn-lt"/>
              </a:rPr>
              <a:t>世纪</a:t>
            </a:r>
            <a:r>
              <a:rPr lang="en-US" altLang="zh-CN" sz="900" dirty="0">
                <a:solidFill>
                  <a:schemeClr val="tx1">
                    <a:lumMod val="85000"/>
                    <a:lumOff val="15000"/>
                  </a:schemeClr>
                </a:solidFill>
                <a:latin typeface="+mn-ea"/>
                <a:cs typeface="+mn-ea"/>
                <a:sym typeface="+mn-lt"/>
              </a:rPr>
              <a:t>40</a:t>
            </a:r>
            <a:r>
              <a:rPr lang="zh-CN" altLang="en-US" sz="900" dirty="0">
                <a:solidFill>
                  <a:schemeClr val="tx1">
                    <a:lumMod val="85000"/>
                    <a:lumOff val="15000"/>
                  </a:schemeClr>
                </a:solidFill>
                <a:latin typeface="+mn-ea"/>
                <a:cs typeface="+mn-ea"/>
                <a:sym typeface="+mn-lt"/>
              </a:rPr>
              <a:t>年代信息科学诞生以来，世界信息化发展加速前进，计算机网络安全的发展历程大致可以分为</a:t>
            </a:r>
            <a:r>
              <a:rPr lang="en-US" altLang="zh-CN" sz="900" dirty="0">
                <a:solidFill>
                  <a:schemeClr val="tx1">
                    <a:lumMod val="85000"/>
                    <a:lumOff val="15000"/>
                  </a:schemeClr>
                </a:solidFill>
                <a:latin typeface="+mn-ea"/>
                <a:cs typeface="+mn-ea"/>
                <a:sym typeface="+mn-lt"/>
              </a:rPr>
              <a:t>4</a:t>
            </a:r>
            <a:r>
              <a:rPr lang="zh-CN" altLang="en-US" sz="900" dirty="0">
                <a:solidFill>
                  <a:schemeClr val="tx1">
                    <a:lumMod val="85000"/>
                    <a:lumOff val="15000"/>
                  </a:schemeClr>
                </a:solidFill>
                <a:latin typeface="+mn-ea"/>
                <a:cs typeface="+mn-ea"/>
                <a:sym typeface="+mn-lt"/>
              </a:rPr>
              <a:t>个阶段，分别为通信保密阶段、计算机安全阶段、信息技术安全阶段以及信息保障阶段</a:t>
            </a:r>
            <a:r>
              <a:rPr lang="en-US" altLang="zh-CN" sz="900" dirty="0">
                <a:solidFill>
                  <a:schemeClr val="tx1">
                    <a:lumMod val="85000"/>
                    <a:lumOff val="15000"/>
                  </a:schemeClr>
                </a:solidFill>
                <a:latin typeface="+mn-ea"/>
                <a:cs typeface="+mn-ea"/>
                <a:sym typeface="+mn-lt"/>
              </a:rPr>
              <a:t>,</a:t>
            </a:r>
            <a:r>
              <a:rPr lang="zh-CN" altLang="en-US" sz="900" dirty="0">
                <a:solidFill>
                  <a:schemeClr val="tx1">
                    <a:lumMod val="85000"/>
                    <a:lumOff val="15000"/>
                  </a:schemeClr>
                </a:solidFill>
                <a:latin typeface="+mn-ea"/>
                <a:cs typeface="+mn-ea"/>
                <a:sym typeface="+mn-lt"/>
              </a:rPr>
              <a:t>从</a:t>
            </a:r>
            <a:r>
              <a:rPr lang="en-US" altLang="zh-CN" sz="900" dirty="0">
                <a:solidFill>
                  <a:schemeClr val="tx1">
                    <a:lumMod val="85000"/>
                    <a:lumOff val="15000"/>
                  </a:schemeClr>
                </a:solidFill>
                <a:latin typeface="+mn-ea"/>
                <a:cs typeface="+mn-ea"/>
                <a:sym typeface="+mn-lt"/>
              </a:rPr>
              <a:t>20</a:t>
            </a:r>
            <a:r>
              <a:rPr lang="zh-CN" altLang="en-US" sz="900" dirty="0">
                <a:solidFill>
                  <a:schemeClr val="tx1">
                    <a:lumMod val="85000"/>
                    <a:lumOff val="15000"/>
                  </a:schemeClr>
                </a:solidFill>
                <a:latin typeface="+mn-ea"/>
                <a:cs typeface="+mn-ea"/>
                <a:sym typeface="+mn-lt"/>
              </a:rPr>
              <a:t>世纪</a:t>
            </a:r>
            <a:r>
              <a:rPr lang="en-US" altLang="zh-CN" sz="900" dirty="0">
                <a:solidFill>
                  <a:schemeClr val="tx1">
                    <a:lumMod val="85000"/>
                    <a:lumOff val="15000"/>
                  </a:schemeClr>
                </a:solidFill>
                <a:latin typeface="+mn-ea"/>
                <a:cs typeface="+mn-ea"/>
                <a:sym typeface="+mn-lt"/>
              </a:rPr>
              <a:t>40</a:t>
            </a:r>
            <a:r>
              <a:rPr lang="zh-CN" altLang="en-US" sz="900" dirty="0">
                <a:solidFill>
                  <a:schemeClr val="tx1">
                    <a:lumMod val="85000"/>
                    <a:lumOff val="15000"/>
                  </a:schemeClr>
                </a:solidFill>
                <a:latin typeface="+mn-ea"/>
                <a:cs typeface="+mn-ea"/>
                <a:sym typeface="+mn-lt"/>
              </a:rPr>
              <a:t>年代信息科学诞生以来，世界信息化发展加速前进，计算机网络安全的发展历程大致可以分为</a:t>
            </a:r>
            <a:r>
              <a:rPr lang="en-US" altLang="zh-CN" sz="900" dirty="0">
                <a:solidFill>
                  <a:schemeClr val="tx1">
                    <a:lumMod val="85000"/>
                    <a:lumOff val="15000"/>
                  </a:schemeClr>
                </a:solidFill>
                <a:latin typeface="+mn-ea"/>
                <a:cs typeface="+mn-ea"/>
                <a:sym typeface="+mn-lt"/>
              </a:rPr>
              <a:t>4</a:t>
            </a:r>
            <a:r>
              <a:rPr lang="zh-CN" altLang="en-US" sz="900" dirty="0">
                <a:solidFill>
                  <a:schemeClr val="tx1">
                    <a:lumMod val="85000"/>
                    <a:lumOff val="15000"/>
                  </a:schemeClr>
                </a:solidFill>
                <a:latin typeface="+mn-ea"/>
                <a:cs typeface="+mn-ea"/>
                <a:sym typeface="+mn-lt"/>
              </a:rPr>
              <a:t>个阶段，分别为通信保密阶段、计算机安全阶段、信息技术安全阶段以及信息保障阶段</a:t>
            </a:r>
          </a:p>
        </p:txBody>
      </p:sp>
      <p:sp>
        <p:nvSpPr>
          <p:cNvPr id="42" name="矩形 41">
            <a:extLst>
              <a:ext uri="{FF2B5EF4-FFF2-40B4-BE49-F238E27FC236}">
                <a16:creationId xmlns:a16="http://schemas.microsoft.com/office/drawing/2014/main" id="{ADB7D1D8-90F1-4994-B4A1-3341DB650ADF}"/>
              </a:ext>
            </a:extLst>
          </p:cNvPr>
          <p:cNvSpPr/>
          <p:nvPr/>
        </p:nvSpPr>
        <p:spPr>
          <a:xfrm>
            <a:off x="1172639" y="1738268"/>
            <a:ext cx="1671638" cy="300082"/>
          </a:xfrm>
          <a:prstGeom prst="rect">
            <a:avLst/>
          </a:prstGeom>
          <a:solidFill>
            <a:schemeClr val="accent1"/>
          </a:solidFill>
        </p:spPr>
        <p:txBody>
          <a:bodyPr wrap="square">
            <a:spAutoFit/>
          </a:bodyPr>
          <a:lstStyle/>
          <a:p>
            <a:pPr algn="ctr"/>
            <a:r>
              <a:rPr lang="zh-CN" altLang="en-US" sz="1350" b="1" dirty="0">
                <a:solidFill>
                  <a:schemeClr val="bg1"/>
                </a:solidFill>
                <a:cs typeface="+mn-ea"/>
                <a:sym typeface="+mn-lt"/>
              </a:rPr>
              <a:t>通信保密阶段</a:t>
            </a:r>
          </a:p>
        </p:txBody>
      </p:sp>
      <p:sp>
        <p:nvSpPr>
          <p:cNvPr id="43" name="矩形 42">
            <a:extLst>
              <a:ext uri="{FF2B5EF4-FFF2-40B4-BE49-F238E27FC236}">
                <a16:creationId xmlns:a16="http://schemas.microsoft.com/office/drawing/2014/main" id="{01136D87-51E0-4678-B039-7BC15F72B794}"/>
              </a:ext>
            </a:extLst>
          </p:cNvPr>
          <p:cNvSpPr/>
          <p:nvPr/>
        </p:nvSpPr>
        <p:spPr>
          <a:xfrm>
            <a:off x="1172639" y="2398668"/>
            <a:ext cx="1671638" cy="300082"/>
          </a:xfrm>
          <a:prstGeom prst="rect">
            <a:avLst/>
          </a:prstGeom>
          <a:solidFill>
            <a:schemeClr val="accent2"/>
          </a:solidFill>
        </p:spPr>
        <p:txBody>
          <a:bodyPr wrap="square">
            <a:spAutoFit/>
          </a:bodyPr>
          <a:lstStyle/>
          <a:p>
            <a:pPr algn="ctr"/>
            <a:r>
              <a:rPr lang="zh-CN" altLang="en-US" sz="1350" b="1" dirty="0">
                <a:solidFill>
                  <a:schemeClr val="bg1"/>
                </a:solidFill>
                <a:cs typeface="+mn-ea"/>
                <a:sym typeface="+mn-lt"/>
              </a:rPr>
              <a:t>计算机安全阶段</a:t>
            </a:r>
          </a:p>
        </p:txBody>
      </p:sp>
      <p:sp>
        <p:nvSpPr>
          <p:cNvPr id="44" name="矩形 43">
            <a:extLst>
              <a:ext uri="{FF2B5EF4-FFF2-40B4-BE49-F238E27FC236}">
                <a16:creationId xmlns:a16="http://schemas.microsoft.com/office/drawing/2014/main" id="{44563AEB-1442-415D-839D-3E7B3AE899E5}"/>
              </a:ext>
            </a:extLst>
          </p:cNvPr>
          <p:cNvSpPr/>
          <p:nvPr/>
        </p:nvSpPr>
        <p:spPr>
          <a:xfrm>
            <a:off x="1172639" y="3059068"/>
            <a:ext cx="1671638" cy="300082"/>
          </a:xfrm>
          <a:prstGeom prst="rect">
            <a:avLst/>
          </a:prstGeom>
          <a:solidFill>
            <a:schemeClr val="accent1"/>
          </a:solidFill>
        </p:spPr>
        <p:txBody>
          <a:bodyPr wrap="square">
            <a:spAutoFit/>
          </a:bodyPr>
          <a:lstStyle/>
          <a:p>
            <a:pPr algn="ctr"/>
            <a:r>
              <a:rPr lang="zh-CN" altLang="en-US" sz="1350" b="1" dirty="0">
                <a:solidFill>
                  <a:schemeClr val="bg1"/>
                </a:solidFill>
                <a:cs typeface="+mn-ea"/>
                <a:sym typeface="+mn-lt"/>
              </a:rPr>
              <a:t>信息技术安全阶段</a:t>
            </a:r>
          </a:p>
        </p:txBody>
      </p:sp>
      <p:sp>
        <p:nvSpPr>
          <p:cNvPr id="45" name="矩形 44">
            <a:extLst>
              <a:ext uri="{FF2B5EF4-FFF2-40B4-BE49-F238E27FC236}">
                <a16:creationId xmlns:a16="http://schemas.microsoft.com/office/drawing/2014/main" id="{459CDEB4-9EA1-44BD-B012-6F53E78F6B60}"/>
              </a:ext>
            </a:extLst>
          </p:cNvPr>
          <p:cNvSpPr/>
          <p:nvPr/>
        </p:nvSpPr>
        <p:spPr>
          <a:xfrm>
            <a:off x="1172639" y="3719468"/>
            <a:ext cx="1671638" cy="300082"/>
          </a:xfrm>
          <a:prstGeom prst="rect">
            <a:avLst/>
          </a:prstGeom>
          <a:solidFill>
            <a:schemeClr val="accent2"/>
          </a:solidFill>
        </p:spPr>
        <p:txBody>
          <a:bodyPr wrap="square">
            <a:spAutoFit/>
          </a:bodyPr>
          <a:lstStyle/>
          <a:p>
            <a:pPr algn="ctr"/>
            <a:r>
              <a:rPr lang="zh-CN" altLang="en-US" sz="1350" b="1" dirty="0">
                <a:solidFill>
                  <a:schemeClr val="bg1"/>
                </a:solidFill>
                <a:cs typeface="+mn-ea"/>
                <a:sym typeface="+mn-lt"/>
              </a:rPr>
              <a:t>信息保障阶段</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2575" y="1738268"/>
            <a:ext cx="2943225" cy="2315149"/>
          </a:xfrm>
          <a:prstGeom prst="rect">
            <a:avLst/>
          </a:prstGeom>
        </p:spPr>
      </p:pic>
    </p:spTree>
    <p:extLst>
      <p:ext uri="{BB962C8B-B14F-4D97-AF65-F5344CB8AC3E}">
        <p14:creationId xmlns:p14="http://schemas.microsoft.com/office/powerpoint/2010/main" val="3802931557"/>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182B84F7-CE04-4DFA-82D6-7C64BCB5EE78}"/>
              </a:ext>
            </a:extLst>
          </p:cNvPr>
          <p:cNvGrpSpPr/>
          <p:nvPr/>
        </p:nvGrpSpPr>
        <p:grpSpPr>
          <a:xfrm>
            <a:off x="4853164" y="1366891"/>
            <a:ext cx="3071636" cy="1526623"/>
            <a:chOff x="3754877" y="1560018"/>
            <a:chExt cx="4708187" cy="2340000"/>
          </a:xfrm>
        </p:grpSpPr>
        <p:sp>
          <p:nvSpPr>
            <p:cNvPr id="31" name="矩形 30">
              <a:extLst>
                <a:ext uri="{FF2B5EF4-FFF2-40B4-BE49-F238E27FC236}">
                  <a16:creationId xmlns:a16="http://schemas.microsoft.com/office/drawing/2014/main" id="{2C4DC454-B769-4A6E-92CA-3BC0F074CD66}"/>
                </a:ext>
              </a:extLst>
            </p:cNvPr>
            <p:cNvSpPr/>
            <p:nvPr/>
          </p:nvSpPr>
          <p:spPr>
            <a:xfrm>
              <a:off x="3754877" y="1560018"/>
              <a:ext cx="4708187"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2" name="矩形 1">
              <a:extLst>
                <a:ext uri="{FF2B5EF4-FFF2-40B4-BE49-F238E27FC236}">
                  <a16:creationId xmlns:a16="http://schemas.microsoft.com/office/drawing/2014/main" id="{856AB672-A1AD-4DA5-8770-CBB104769083}"/>
                </a:ext>
              </a:extLst>
            </p:cNvPr>
            <p:cNvSpPr/>
            <p:nvPr/>
          </p:nvSpPr>
          <p:spPr>
            <a:xfrm>
              <a:off x="4071486" y="1963554"/>
              <a:ext cx="654518"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44" name="4">
              <a:extLst>
                <a:ext uri="{FF2B5EF4-FFF2-40B4-BE49-F238E27FC236}">
                  <a16:creationId xmlns:a16="http://schemas.microsoft.com/office/drawing/2014/main" id="{5BA78235-199F-4C4F-8C12-DEB76A4EE40A}"/>
                </a:ext>
              </a:extLst>
            </p:cNvPr>
            <p:cNvSpPr txBox="1"/>
            <p:nvPr/>
          </p:nvSpPr>
          <p:spPr>
            <a:xfrm>
              <a:off x="4071486" y="2541573"/>
              <a:ext cx="4204246" cy="1019773"/>
            </a:xfrm>
            <a:prstGeom prst="rect">
              <a:avLst/>
            </a:prstGeom>
            <a:noFill/>
            <a:ln>
              <a:noFill/>
            </a:ln>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750" dirty="0">
                  <a:solidFill>
                    <a:prstClr val="white"/>
                  </a:solidFill>
                  <a:cs typeface="+mn-ea"/>
                  <a:sym typeface="+mn-lt"/>
                </a:rPr>
                <a:t>包括存储的数据资料等内容完好无损，不至于被其他的计算机攻击而更改、损坏或者信息泄露，同时保证计算机系统能够可靠连续包括存储的数据资料等内容</a:t>
              </a:r>
              <a:endParaRPr lang="en-US" altLang="zh-CN" sz="750" dirty="0">
                <a:solidFill>
                  <a:prstClr val="white"/>
                </a:solidFill>
                <a:cs typeface="+mn-ea"/>
                <a:sym typeface="+mn-lt"/>
              </a:endParaRPr>
            </a:p>
          </p:txBody>
        </p:sp>
        <p:sp>
          <p:nvSpPr>
            <p:cNvPr id="45" name="3">
              <a:extLst>
                <a:ext uri="{FF2B5EF4-FFF2-40B4-BE49-F238E27FC236}">
                  <a16:creationId xmlns:a16="http://schemas.microsoft.com/office/drawing/2014/main" id="{563D67E3-3A8C-41F6-9F1C-AC64062B07CE}"/>
                </a:ext>
              </a:extLst>
            </p:cNvPr>
            <p:cNvSpPr/>
            <p:nvPr/>
          </p:nvSpPr>
          <p:spPr>
            <a:xfrm>
              <a:off x="4071485" y="2180044"/>
              <a:ext cx="3380101" cy="361530"/>
            </a:xfrm>
            <a:prstGeom prst="rect">
              <a:avLst/>
            </a:prstGeom>
          </p:spPr>
          <p:txBody>
            <a:bodyPr wrap="square" lIns="68580" tIns="34290" rIns="68580" bIns="3429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200" b="1" dirty="0">
                  <a:solidFill>
                    <a:prstClr val="white"/>
                  </a:solidFill>
                  <a:cs typeface="+mn-ea"/>
                  <a:sym typeface="+mn-lt"/>
                </a:rPr>
                <a:t>我国已建立安全的网络模型</a:t>
              </a:r>
            </a:p>
          </p:txBody>
        </p:sp>
      </p:grpSp>
      <p:grpSp>
        <p:nvGrpSpPr>
          <p:cNvPr id="46" name="组合 45">
            <a:extLst>
              <a:ext uri="{FF2B5EF4-FFF2-40B4-BE49-F238E27FC236}">
                <a16:creationId xmlns:a16="http://schemas.microsoft.com/office/drawing/2014/main" id="{00E01195-49FB-4982-BE41-2D1C8488BC82}"/>
              </a:ext>
            </a:extLst>
          </p:cNvPr>
          <p:cNvGrpSpPr/>
          <p:nvPr/>
        </p:nvGrpSpPr>
        <p:grpSpPr>
          <a:xfrm>
            <a:off x="4844702" y="3011265"/>
            <a:ext cx="3071636" cy="1526623"/>
            <a:chOff x="3754877" y="1560018"/>
            <a:chExt cx="4708187" cy="2340000"/>
          </a:xfrm>
        </p:grpSpPr>
        <p:sp>
          <p:nvSpPr>
            <p:cNvPr id="47" name="矩形 46">
              <a:extLst>
                <a:ext uri="{FF2B5EF4-FFF2-40B4-BE49-F238E27FC236}">
                  <a16:creationId xmlns:a16="http://schemas.microsoft.com/office/drawing/2014/main" id="{79CC924A-9CF0-4ABC-9EDF-6915220A3010}"/>
                </a:ext>
              </a:extLst>
            </p:cNvPr>
            <p:cNvSpPr/>
            <p:nvPr/>
          </p:nvSpPr>
          <p:spPr>
            <a:xfrm>
              <a:off x="3754877" y="1560018"/>
              <a:ext cx="4708187" cy="23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48" name="矩形 47">
              <a:extLst>
                <a:ext uri="{FF2B5EF4-FFF2-40B4-BE49-F238E27FC236}">
                  <a16:creationId xmlns:a16="http://schemas.microsoft.com/office/drawing/2014/main" id="{E88281FA-4BC9-41DD-A42A-D345CA95DAC2}"/>
                </a:ext>
              </a:extLst>
            </p:cNvPr>
            <p:cNvSpPr/>
            <p:nvPr/>
          </p:nvSpPr>
          <p:spPr>
            <a:xfrm>
              <a:off x="4071486" y="1963554"/>
              <a:ext cx="654518"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prstClr val="white"/>
                </a:solidFill>
                <a:cs typeface="+mn-ea"/>
                <a:sym typeface="+mn-lt"/>
              </a:endParaRPr>
            </a:p>
          </p:txBody>
        </p:sp>
        <p:sp>
          <p:nvSpPr>
            <p:cNvPr id="49" name="2">
              <a:extLst>
                <a:ext uri="{FF2B5EF4-FFF2-40B4-BE49-F238E27FC236}">
                  <a16:creationId xmlns:a16="http://schemas.microsoft.com/office/drawing/2014/main" id="{B9931A4F-7759-40FC-943E-64981E62DB4E}"/>
                </a:ext>
              </a:extLst>
            </p:cNvPr>
            <p:cNvSpPr txBox="1"/>
            <p:nvPr/>
          </p:nvSpPr>
          <p:spPr>
            <a:xfrm>
              <a:off x="4071486" y="2541573"/>
              <a:ext cx="4204246" cy="1019773"/>
            </a:xfrm>
            <a:prstGeom prst="rect">
              <a:avLst/>
            </a:prstGeom>
            <a:noFill/>
            <a:ln>
              <a:noFill/>
            </a:ln>
          </p:spPr>
          <p:txBody>
            <a:bodyPr wrap="square" lIns="68580" tIns="34290" rIns="68580" bIns="3429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750" dirty="0">
                  <a:solidFill>
                    <a:prstClr val="white"/>
                  </a:solidFill>
                  <a:cs typeface="+mn-ea"/>
                  <a:sym typeface="+mn-lt"/>
                </a:rPr>
                <a:t>包括存储的数据资料等内容完好无损，不至于被其他的计算机攻击而更改、损坏或者信息泄露，同时保证计算机系统能够可靠连续包括存储的数据资料等内容</a:t>
              </a:r>
              <a:endParaRPr lang="en-US" altLang="zh-CN" sz="750" dirty="0">
                <a:solidFill>
                  <a:prstClr val="white"/>
                </a:solidFill>
                <a:cs typeface="+mn-ea"/>
                <a:sym typeface="+mn-lt"/>
              </a:endParaRPr>
            </a:p>
          </p:txBody>
        </p:sp>
        <p:sp>
          <p:nvSpPr>
            <p:cNvPr id="50" name="1">
              <a:extLst>
                <a:ext uri="{FF2B5EF4-FFF2-40B4-BE49-F238E27FC236}">
                  <a16:creationId xmlns:a16="http://schemas.microsoft.com/office/drawing/2014/main" id="{38B47707-505C-4F6E-A840-F23E9C5A21F3}"/>
                </a:ext>
              </a:extLst>
            </p:cNvPr>
            <p:cNvSpPr/>
            <p:nvPr/>
          </p:nvSpPr>
          <p:spPr>
            <a:xfrm>
              <a:off x="4071486" y="2180044"/>
              <a:ext cx="3070932" cy="361530"/>
            </a:xfrm>
            <a:prstGeom prst="rect">
              <a:avLst/>
            </a:prstGeom>
          </p:spPr>
          <p:txBody>
            <a:bodyPr wrap="square" lIns="68580" tIns="34290" rIns="68580" bIns="3429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zh-CN" altLang="en-US" sz="1200" b="1" dirty="0">
                  <a:solidFill>
                    <a:prstClr val="white"/>
                  </a:solidFill>
                  <a:cs typeface="+mn-ea"/>
                  <a:sym typeface="+mn-lt"/>
                </a:rPr>
                <a:t>网络安全向多元化发展</a:t>
              </a:r>
            </a:p>
          </p:txBody>
        </p:sp>
      </p:gr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r="28475"/>
          <a:stretch/>
        </p:blipFill>
        <p:spPr>
          <a:xfrm flipH="1">
            <a:off x="934171" y="1352550"/>
            <a:ext cx="3485429" cy="3151168"/>
          </a:xfrm>
          <a:prstGeom prst="rect">
            <a:avLst/>
          </a:prstGeom>
        </p:spPr>
      </p:pic>
    </p:spTree>
    <p:extLst>
      <p:ext uri="{BB962C8B-B14F-4D97-AF65-F5344CB8AC3E}">
        <p14:creationId xmlns:p14="http://schemas.microsoft.com/office/powerpoint/2010/main" val="2261888732"/>
      </p:ext>
    </p:extLst>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46191" t="36727" r="21984" b="17640"/>
          <a:stretch/>
        </p:blipFill>
        <p:spPr>
          <a:xfrm rot="5400000">
            <a:off x="2810550" y="3141999"/>
            <a:ext cx="769668" cy="1486098"/>
          </a:xfrm>
          <a:prstGeom prst="rect">
            <a:avLst/>
          </a:prstGeom>
        </p:spPr>
      </p:pic>
      <p:pic>
        <p:nvPicPr>
          <p:cNvPr id="16" name="图片 15"/>
          <p:cNvPicPr>
            <a:picLocks noChangeAspect="1"/>
          </p:cNvPicPr>
          <p:nvPr/>
        </p:nvPicPr>
        <p:blipFill rotWithShape="1">
          <a:blip r:embed="rId4"/>
          <a:srcRect l="44647" b="48022"/>
          <a:stretch/>
        </p:blipFill>
        <p:spPr>
          <a:xfrm rot="166831" flipH="1">
            <a:off x="3483947" y="697417"/>
            <a:ext cx="1290880" cy="1093905"/>
          </a:xfrm>
          <a:prstGeom prst="rect">
            <a:avLst/>
          </a:prstGeom>
        </p:spPr>
      </p:pic>
      <p:pic>
        <p:nvPicPr>
          <p:cNvPr id="17" name="图片 16"/>
          <p:cNvPicPr>
            <a:picLocks noChangeAspect="1"/>
          </p:cNvPicPr>
          <p:nvPr/>
        </p:nvPicPr>
        <p:blipFill>
          <a:blip r:embed="rId5"/>
          <a:stretch>
            <a:fillRect/>
          </a:stretch>
        </p:blipFill>
        <p:spPr>
          <a:xfrm rot="16200000" flipV="1">
            <a:off x="6333345" y="1039005"/>
            <a:ext cx="2033212" cy="2203103"/>
          </a:xfrm>
          <a:prstGeom prst="rect">
            <a:avLst/>
          </a:prstGeom>
        </p:spPr>
      </p:pic>
      <p:pic>
        <p:nvPicPr>
          <p:cNvPr id="18" name="图片 17"/>
          <p:cNvPicPr>
            <a:picLocks noChangeAspect="1"/>
          </p:cNvPicPr>
          <p:nvPr/>
        </p:nvPicPr>
        <p:blipFill rotWithShape="1">
          <a:blip r:embed="rId3"/>
          <a:srcRect l="15475" t="5712" r="30716" b="63083"/>
          <a:stretch/>
        </p:blipFill>
        <p:spPr>
          <a:xfrm rot="5400000">
            <a:off x="1167785" y="3591824"/>
            <a:ext cx="1164941" cy="909711"/>
          </a:xfrm>
          <a:prstGeom prst="rect">
            <a:avLst/>
          </a:prstGeom>
        </p:spPr>
      </p:pic>
      <p:sp>
        <p:nvSpPr>
          <p:cNvPr id="19" name="TextBox 48"/>
          <p:cNvSpPr txBox="1"/>
          <p:nvPr/>
        </p:nvSpPr>
        <p:spPr>
          <a:xfrm>
            <a:off x="1295400" y="1863864"/>
            <a:ext cx="4572000" cy="707886"/>
          </a:xfrm>
          <a:prstGeom prst="rect">
            <a:avLst/>
          </a:prstGeom>
          <a:noFill/>
        </p:spPr>
        <p:txBody>
          <a:bodyPr wrap="square" lIns="0" tIns="0" rIns="0" bIns="0" rtlCol="0">
            <a:spAutoFit/>
          </a:bodyPr>
          <a:lstStyle/>
          <a:p>
            <a:pPr algn="dist" defTabSz="685800"/>
            <a:r>
              <a:rPr lang="zh-CN" altLang="en-US" sz="4600" b="1" dirty="0">
                <a:solidFill>
                  <a:schemeClr val="bg1"/>
                </a:solidFill>
                <a:latin typeface="+mj-ea"/>
                <a:ea typeface="+mj-ea"/>
                <a:cs typeface="+mn-ea"/>
                <a:sym typeface="+mn-lt"/>
              </a:rPr>
              <a:t>信息安全现状</a:t>
            </a:r>
          </a:p>
        </p:txBody>
      </p:sp>
      <p:sp>
        <p:nvSpPr>
          <p:cNvPr id="20" name="TextBox 48"/>
          <p:cNvSpPr txBox="1"/>
          <p:nvPr/>
        </p:nvSpPr>
        <p:spPr>
          <a:xfrm>
            <a:off x="1295400" y="1082176"/>
            <a:ext cx="2667000" cy="615553"/>
          </a:xfrm>
          <a:prstGeom prst="rect">
            <a:avLst/>
          </a:prstGeom>
          <a:noFill/>
        </p:spPr>
        <p:txBody>
          <a:bodyPr wrap="square" lIns="0" tIns="0" rIns="0" bIns="0" rtlCol="0">
            <a:spAutoFit/>
          </a:bodyPr>
          <a:lstStyle/>
          <a:p>
            <a:pPr defTabSz="685800"/>
            <a:r>
              <a:rPr lang="zh-CN" altLang="en-US" sz="4000" spc="600" dirty="0">
                <a:solidFill>
                  <a:schemeClr val="bg1"/>
                </a:solidFill>
                <a:latin typeface="+mn-ea"/>
                <a:cs typeface="+mn-ea"/>
                <a:sym typeface="+mn-lt"/>
              </a:rPr>
              <a:t>第二部分</a:t>
            </a:r>
            <a:endParaRPr lang="en-US" altLang="zh-CN" sz="4000" spc="600" dirty="0">
              <a:solidFill>
                <a:schemeClr val="bg1"/>
              </a:solidFill>
              <a:latin typeface="+mn-ea"/>
              <a:cs typeface="+mn-ea"/>
              <a:sym typeface="+mn-lt"/>
            </a:endParaRPr>
          </a:p>
        </p:txBody>
      </p:sp>
      <p:sp>
        <p:nvSpPr>
          <p:cNvPr id="21" name="矩形 20"/>
          <p:cNvSpPr/>
          <p:nvPr/>
        </p:nvSpPr>
        <p:spPr>
          <a:xfrm>
            <a:off x="1219201" y="2724150"/>
            <a:ext cx="4648199" cy="532453"/>
          </a:xfrm>
          <a:prstGeom prst="rect">
            <a:avLst/>
          </a:prstGeom>
        </p:spPr>
        <p:txBody>
          <a:bodyPr wrap="square">
            <a:spAutoFit/>
          </a:bodyPr>
          <a:lstStyle/>
          <a:p>
            <a:pPr>
              <a:lnSpc>
                <a:spcPct val="130000"/>
              </a:lnSpc>
            </a:pPr>
            <a:r>
              <a:rPr lang="en-US" altLang="zh-CN" sz="1100" dirty="0">
                <a:solidFill>
                  <a:schemeClr val="bg1"/>
                </a:solidFill>
                <a:latin typeface="+mn-ea"/>
              </a:rPr>
              <a:t>performance in workplace execution comes from careful execution workplace execution comes</a:t>
            </a:r>
            <a:endParaRPr lang="zh-CN" altLang="en-US" sz="1100" dirty="0">
              <a:solidFill>
                <a:schemeClr val="bg1"/>
              </a:solidFill>
              <a:latin typeface="+mn-ea"/>
            </a:endParaRPr>
          </a:p>
        </p:txBody>
      </p:sp>
      <p:pic>
        <p:nvPicPr>
          <p:cNvPr id="24" name="图片 23"/>
          <p:cNvPicPr>
            <a:picLocks noChangeAspect="1"/>
          </p:cNvPicPr>
          <p:nvPr/>
        </p:nvPicPr>
        <p:blipFill>
          <a:blip r:embed="rId6"/>
          <a:stretch>
            <a:fillRect/>
          </a:stretch>
        </p:blipFill>
        <p:spPr>
          <a:xfrm>
            <a:off x="6248400" y="2942924"/>
            <a:ext cx="2237081" cy="1533826"/>
          </a:xfrm>
          <a:prstGeom prst="rect">
            <a:avLst/>
          </a:prstGeom>
        </p:spPr>
      </p:pic>
    </p:spTree>
    <p:extLst>
      <p:ext uri="{BB962C8B-B14F-4D97-AF65-F5344CB8AC3E}">
        <p14:creationId xmlns:p14="http://schemas.microsoft.com/office/powerpoint/2010/main" val="4159793376"/>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2">
            <a:extLst>
              <a:ext uri="{FF2B5EF4-FFF2-40B4-BE49-F238E27FC236}">
                <a16:creationId xmlns:a16="http://schemas.microsoft.com/office/drawing/2014/main" id="{0CDE5CE9-1260-4A13-9A1C-ECEF1E54D4E6}"/>
              </a:ext>
            </a:extLst>
          </p:cNvPr>
          <p:cNvSpPr txBox="1"/>
          <p:nvPr/>
        </p:nvSpPr>
        <p:spPr>
          <a:xfrm>
            <a:off x="1066801" y="1733550"/>
            <a:ext cx="2805892" cy="923330"/>
          </a:xfrm>
          <a:prstGeom prst="rect">
            <a:avLst/>
          </a:prstGeom>
          <a:noFill/>
        </p:spPr>
        <p:txBody>
          <a:bodyPr wrap="square" rtlCol="0">
            <a:spAutoFit/>
          </a:bodyPr>
          <a:lstStyle/>
          <a:p>
            <a:pPr>
              <a:defRPr/>
            </a:pPr>
            <a:r>
              <a:rPr lang="zh-CN" altLang="en-US" sz="2700" b="1" spc="23" dirty="0">
                <a:solidFill>
                  <a:schemeClr val="accent1"/>
                </a:solidFill>
                <a:cs typeface="+mn-ea"/>
                <a:sym typeface="+mn-lt"/>
              </a:rPr>
              <a:t>网络安全提升到国家战略高度</a:t>
            </a:r>
          </a:p>
        </p:txBody>
      </p:sp>
      <p:sp>
        <p:nvSpPr>
          <p:cNvPr id="21" name="TextBox 28">
            <a:extLst>
              <a:ext uri="{FF2B5EF4-FFF2-40B4-BE49-F238E27FC236}">
                <a16:creationId xmlns:a16="http://schemas.microsoft.com/office/drawing/2014/main" id="{CCD03499-F29C-4D72-B6A4-2832A45067E3}"/>
              </a:ext>
            </a:extLst>
          </p:cNvPr>
          <p:cNvSpPr txBox="1"/>
          <p:nvPr/>
        </p:nvSpPr>
        <p:spPr>
          <a:xfrm>
            <a:off x="1066800" y="2656880"/>
            <a:ext cx="4079107" cy="1384995"/>
          </a:xfrm>
          <a:prstGeom prst="rect">
            <a:avLst/>
          </a:prstGeom>
          <a:noFill/>
        </p:spPr>
        <p:txBody>
          <a:bodyPr wrap="square" rtlCol="0">
            <a:spAutoFit/>
          </a:bodyPr>
          <a:lstStyle/>
          <a:p>
            <a:pPr>
              <a:lnSpc>
                <a:spcPct val="200000"/>
              </a:lnSpc>
              <a:defRPr/>
            </a:pPr>
            <a:r>
              <a:rPr lang="zh-CN" altLang="en-US" sz="1050" dirty="0">
                <a:solidFill>
                  <a:prstClr val="black">
                    <a:lumMod val="85000"/>
                    <a:lumOff val="15000"/>
                  </a:prstClr>
                </a:solidFill>
                <a:latin typeface="+mn-ea"/>
                <a:cs typeface="+mn-ea"/>
                <a:sym typeface="+mn-lt"/>
              </a:rPr>
              <a:t>在</a:t>
            </a:r>
            <a:r>
              <a:rPr lang="en-US" altLang="zh-CN" sz="1050" dirty="0">
                <a:solidFill>
                  <a:prstClr val="black">
                    <a:lumMod val="85000"/>
                    <a:lumOff val="15000"/>
                  </a:prstClr>
                </a:solidFill>
                <a:latin typeface="+mn-ea"/>
                <a:cs typeface="+mn-ea"/>
                <a:sym typeface="+mn-lt"/>
              </a:rPr>
              <a:t>2017</a:t>
            </a:r>
            <a:r>
              <a:rPr lang="zh-CN" altLang="en-US" sz="1050" dirty="0">
                <a:solidFill>
                  <a:prstClr val="black">
                    <a:lumMod val="85000"/>
                    <a:lumOff val="15000"/>
                  </a:prstClr>
                </a:solidFill>
                <a:latin typeface="+mn-ea"/>
                <a:cs typeface="+mn-ea"/>
                <a:sym typeface="+mn-lt"/>
              </a:rPr>
              <a:t>年一种</a:t>
            </a:r>
            <a:r>
              <a:rPr lang="en-US" altLang="zh-CN" sz="1050" dirty="0">
                <a:solidFill>
                  <a:prstClr val="black">
                    <a:lumMod val="85000"/>
                    <a:lumOff val="15000"/>
                  </a:prstClr>
                </a:solidFill>
                <a:latin typeface="+mn-ea"/>
                <a:cs typeface="+mn-ea"/>
                <a:sym typeface="+mn-lt"/>
              </a:rPr>
              <a:t>WannaCry</a:t>
            </a:r>
            <a:r>
              <a:rPr lang="zh-CN" altLang="en-US" sz="1050" dirty="0">
                <a:solidFill>
                  <a:prstClr val="black">
                    <a:lumMod val="85000"/>
                    <a:lumOff val="15000"/>
                  </a:prstClr>
                </a:solidFill>
                <a:latin typeface="+mn-ea"/>
                <a:cs typeface="+mn-ea"/>
                <a:sym typeface="+mn-lt"/>
              </a:rPr>
              <a:t>的勒索病毒肆虐的造成了一场全球性的互联网灾难，其中至少有</a:t>
            </a:r>
            <a:r>
              <a:rPr lang="en-US" altLang="zh-CN" sz="1050" dirty="0">
                <a:solidFill>
                  <a:prstClr val="black">
                    <a:lumMod val="85000"/>
                    <a:lumOff val="15000"/>
                  </a:prstClr>
                </a:solidFill>
                <a:latin typeface="+mn-ea"/>
                <a:cs typeface="+mn-ea"/>
                <a:sym typeface="+mn-lt"/>
              </a:rPr>
              <a:t>150</a:t>
            </a:r>
            <a:r>
              <a:rPr lang="zh-CN" altLang="en-US" sz="1050" dirty="0">
                <a:solidFill>
                  <a:prstClr val="black">
                    <a:lumMod val="85000"/>
                    <a:lumOff val="15000"/>
                  </a:prstClr>
                </a:solidFill>
                <a:latin typeface="+mn-ea"/>
                <a:cs typeface="+mn-ea"/>
                <a:sym typeface="+mn-lt"/>
              </a:rPr>
              <a:t>个国家、</a:t>
            </a:r>
            <a:r>
              <a:rPr lang="en-US" altLang="zh-CN" sz="1050" dirty="0">
                <a:solidFill>
                  <a:prstClr val="black">
                    <a:lumMod val="85000"/>
                    <a:lumOff val="15000"/>
                  </a:prstClr>
                </a:solidFill>
                <a:latin typeface="+mn-ea"/>
                <a:cs typeface="+mn-ea"/>
                <a:sym typeface="+mn-lt"/>
              </a:rPr>
              <a:t>30 </a:t>
            </a:r>
            <a:r>
              <a:rPr lang="zh-CN" altLang="en-US" sz="1050" dirty="0">
                <a:solidFill>
                  <a:prstClr val="black">
                    <a:lumMod val="85000"/>
                    <a:lumOff val="15000"/>
                  </a:prstClr>
                </a:solidFill>
                <a:latin typeface="+mn-ea"/>
                <a:cs typeface="+mn-ea"/>
                <a:sym typeface="+mn-lt"/>
              </a:rPr>
              <a:t>万名用户被勒索，造成的经济损失高达</a:t>
            </a:r>
            <a:r>
              <a:rPr lang="en-US" altLang="zh-CN" sz="1050" dirty="0">
                <a:solidFill>
                  <a:prstClr val="black">
                    <a:lumMod val="85000"/>
                    <a:lumOff val="15000"/>
                  </a:prstClr>
                </a:solidFill>
                <a:latin typeface="+mn-ea"/>
                <a:cs typeface="+mn-ea"/>
                <a:sym typeface="+mn-lt"/>
              </a:rPr>
              <a:t>80</a:t>
            </a:r>
            <a:r>
              <a:rPr lang="zh-CN" altLang="en-US" sz="1050" dirty="0">
                <a:solidFill>
                  <a:prstClr val="black">
                    <a:lumMod val="85000"/>
                    <a:lumOff val="15000"/>
                  </a:prstClr>
                </a:solidFill>
                <a:latin typeface="+mn-ea"/>
                <a:cs typeface="+mn-ea"/>
                <a:sym typeface="+mn-lt"/>
              </a:rPr>
              <a:t>亿美元。而勒索病毒在</a:t>
            </a:r>
            <a:r>
              <a:rPr lang="en-US" altLang="zh-CN" sz="1050" dirty="0">
                <a:solidFill>
                  <a:prstClr val="black">
                    <a:lumMod val="85000"/>
                    <a:lumOff val="15000"/>
                  </a:prstClr>
                </a:solidFill>
                <a:latin typeface="+mn-ea"/>
                <a:cs typeface="+mn-ea"/>
                <a:sym typeface="+mn-lt"/>
              </a:rPr>
              <a:t>2018</a:t>
            </a:r>
            <a:r>
              <a:rPr lang="zh-CN" altLang="en-US" sz="1050" dirty="0">
                <a:solidFill>
                  <a:prstClr val="black">
                    <a:lumMod val="85000"/>
                    <a:lumOff val="15000"/>
                  </a:prstClr>
                </a:solidFill>
                <a:latin typeface="+mn-ea"/>
                <a:cs typeface="+mn-ea"/>
                <a:sym typeface="+mn-lt"/>
              </a:rPr>
              <a:t>年第一季度中仍然在继续发酵，中国在勒索病毒活跃国家中排位第二。</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8711" y="1905000"/>
            <a:ext cx="2940889" cy="1962150"/>
          </a:xfrm>
          <a:prstGeom prst="rect">
            <a:avLst/>
          </a:prstGeom>
        </p:spPr>
      </p:pic>
    </p:spTree>
    <p:extLst>
      <p:ext uri="{BB962C8B-B14F-4D97-AF65-F5344CB8AC3E}">
        <p14:creationId xmlns:p14="http://schemas.microsoft.com/office/powerpoint/2010/main" val="2435992680"/>
      </p:ext>
    </p:extLst>
  </p:cSld>
  <p:clrMapOvr>
    <a:masterClrMapping/>
  </p:clrMapOvr>
  <mc:AlternateContent xmlns:mc="http://schemas.openxmlformats.org/markup-compatibility/2006" xmlns:p14="http://schemas.microsoft.com/office/powerpoint/2010/main">
    <mc:Choice Requires="p14">
      <p:transition spd="slow" p14:dur="125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Lst>
</file>

<file path=ppt/theme/theme1.xml><?xml version="1.0" encoding="utf-8"?>
<a:theme xmlns:a="http://schemas.openxmlformats.org/drawingml/2006/main" name="Office 主题">
  <a:themeElements>
    <a:clrScheme name="自定义 13">
      <a:dk1>
        <a:srgbClr val="000000"/>
      </a:dk1>
      <a:lt1>
        <a:srgbClr val="FFFFFF"/>
      </a:lt1>
      <a:dk2>
        <a:srgbClr val="000000"/>
      </a:dk2>
      <a:lt2>
        <a:srgbClr val="FFFFFF"/>
      </a:lt2>
      <a:accent1>
        <a:srgbClr val="336271"/>
      </a:accent1>
      <a:accent2>
        <a:srgbClr val="61B1B3"/>
      </a:accent2>
      <a:accent3>
        <a:srgbClr val="336271"/>
      </a:accent3>
      <a:accent4>
        <a:srgbClr val="61B1B3"/>
      </a:accent4>
      <a:accent5>
        <a:srgbClr val="336271"/>
      </a:accent5>
      <a:accent6>
        <a:srgbClr val="61B1B3"/>
      </a:accent6>
      <a:hlink>
        <a:srgbClr val="336271"/>
      </a:hlink>
      <a:folHlink>
        <a:srgbClr val="61B1B3"/>
      </a:folHlink>
    </a:clrScheme>
    <a:fontScheme name="自定义 1">
      <a:majorFont>
        <a:latin typeface="Calibri Light"/>
        <a:ea typeface="思源黑体 CN Bold"/>
        <a:cs typeface=""/>
      </a:majorFont>
      <a:minorFont>
        <a:latin typeface="Calibri"/>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1151</Words>
  <Application>Microsoft Macintosh PowerPoint</Application>
  <PresentationFormat>全屏显示(16:9)</PresentationFormat>
  <Paragraphs>111</Paragraphs>
  <Slides>19</Slides>
  <Notes>19</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阿里汉仪智能黑体</vt:lpstr>
      <vt:lpstr>等线</vt:lpstr>
      <vt:lpstr>思源黑体 CN Bold</vt:lpstr>
      <vt:lpstr>思源黑体 CN Regular</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商业应用安全技术</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2019-05-13T21:35:27Z</dcterms:created>
  <dcterms:modified xsi:type="dcterms:W3CDTF">2022-09-01T11:09:08Z</dcterms:modified>
</cp:coreProperties>
</file>